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275" r:id="rId3"/>
    <p:sldId id="276" r:id="rId4"/>
    <p:sldId id="286" r:id="rId5"/>
    <p:sldId id="287"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274"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85670" autoAdjust="0"/>
  </p:normalViewPr>
  <p:slideViewPr>
    <p:cSldViewPr snapToGrid="0">
      <p:cViewPr varScale="1">
        <p:scale>
          <a:sx n="75" d="100"/>
          <a:sy n="75" d="100"/>
        </p:scale>
        <p:origin x="690" y="4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11/24/2025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116686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22</a:t>
            </a:fld>
            <a:endParaRPr lang="en-US" dirty="0"/>
          </a:p>
        </p:txBody>
      </p:sp>
    </p:spTree>
    <p:extLst>
      <p:ext uri="{BB962C8B-B14F-4D97-AF65-F5344CB8AC3E}">
        <p14:creationId xmlns:p14="http://schemas.microsoft.com/office/powerpoint/2010/main" val="3532057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great sense of where to place the sensors! </a:t>
            </a:r>
          </a:p>
        </p:txBody>
      </p:sp>
      <p:sp>
        <p:nvSpPr>
          <p:cNvPr id="4" name="Slide Number Placeholder 3"/>
          <p:cNvSpPr>
            <a:spLocks noGrp="1"/>
          </p:cNvSpPr>
          <p:nvPr>
            <p:ph type="sldNum" sz="quarter" idx="5"/>
          </p:nvPr>
        </p:nvSpPr>
        <p:spPr/>
        <p:txBody>
          <a:bodyPr/>
          <a:lstStyle/>
          <a:p>
            <a:fld id="{8D7D3E5B-4BED-B24C-9674-6B6454D04561}" type="slidenum">
              <a:rPr lang="en-US" smtClean="0"/>
              <a:t>24</a:t>
            </a:fld>
            <a:endParaRPr lang="en-US" dirty="0"/>
          </a:p>
        </p:txBody>
      </p:sp>
    </p:spTree>
    <p:extLst>
      <p:ext uri="{BB962C8B-B14F-4D97-AF65-F5344CB8AC3E}">
        <p14:creationId xmlns:p14="http://schemas.microsoft.com/office/powerpoint/2010/main" val="2919040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great sense of where to place the sensors! </a:t>
            </a:r>
          </a:p>
        </p:txBody>
      </p:sp>
      <p:sp>
        <p:nvSpPr>
          <p:cNvPr id="4" name="Slide Number Placeholder 3"/>
          <p:cNvSpPr>
            <a:spLocks noGrp="1"/>
          </p:cNvSpPr>
          <p:nvPr>
            <p:ph type="sldNum" sz="quarter" idx="5"/>
          </p:nvPr>
        </p:nvSpPr>
        <p:spPr/>
        <p:txBody>
          <a:bodyPr/>
          <a:lstStyle/>
          <a:p>
            <a:fld id="{8D7D3E5B-4BED-B24C-9674-6B6454D04561}" type="slidenum">
              <a:rPr lang="en-US" smtClean="0"/>
              <a:t>25</a:t>
            </a:fld>
            <a:endParaRPr lang="en-US" dirty="0"/>
          </a:p>
        </p:txBody>
      </p:sp>
    </p:spTree>
    <p:extLst>
      <p:ext uri="{BB962C8B-B14F-4D97-AF65-F5344CB8AC3E}">
        <p14:creationId xmlns:p14="http://schemas.microsoft.com/office/powerpoint/2010/main" val="124566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ABB2BF"/>
                </a:solidFill>
                <a:effectLst/>
                <a:highlight>
                  <a:srgbClr val="282C34"/>
                </a:highlight>
                <a:latin typeface="Consolas" panose="020B0609020204030204" pitchFamily="49" charset="0"/>
              </a:rPr>
              <a:t>This plot help us identify areas of high and low activity based on signal strength.</a:t>
            </a:r>
          </a:p>
        </p:txBody>
      </p:sp>
      <p:sp>
        <p:nvSpPr>
          <p:cNvPr id="4" name="Slide Number Placeholder 3"/>
          <p:cNvSpPr>
            <a:spLocks noGrp="1"/>
          </p:cNvSpPr>
          <p:nvPr>
            <p:ph type="sldNum" sz="quarter" idx="5"/>
          </p:nvPr>
        </p:nvSpPr>
        <p:spPr/>
        <p:txBody>
          <a:bodyPr/>
          <a:lstStyle/>
          <a:p>
            <a:fld id="{8D7D3E5B-4BED-B24C-9674-6B6454D04561}" type="slidenum">
              <a:rPr lang="en-US" smtClean="0"/>
              <a:t>26</a:t>
            </a:fld>
            <a:endParaRPr lang="en-US" dirty="0"/>
          </a:p>
        </p:txBody>
      </p:sp>
    </p:spTree>
    <p:extLst>
      <p:ext uri="{BB962C8B-B14F-4D97-AF65-F5344CB8AC3E}">
        <p14:creationId xmlns:p14="http://schemas.microsoft.com/office/powerpoint/2010/main" val="2379004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ABB2BF"/>
                </a:solidFill>
                <a:effectLst/>
                <a:highlight>
                  <a:srgbClr val="282C34"/>
                </a:highlight>
                <a:latin typeface="Consolas" panose="020B0609020204030204" pitchFamily="49" charset="0"/>
              </a:rPr>
              <a:t>This plot help us identify areas of high and low activity based on signal strength.</a:t>
            </a:r>
          </a:p>
        </p:txBody>
      </p:sp>
      <p:sp>
        <p:nvSpPr>
          <p:cNvPr id="4" name="Slide Number Placeholder 3"/>
          <p:cNvSpPr>
            <a:spLocks noGrp="1"/>
          </p:cNvSpPr>
          <p:nvPr>
            <p:ph type="sldNum" sz="quarter" idx="5"/>
          </p:nvPr>
        </p:nvSpPr>
        <p:spPr/>
        <p:txBody>
          <a:bodyPr/>
          <a:lstStyle/>
          <a:p>
            <a:fld id="{8D7D3E5B-4BED-B24C-9674-6B6454D04561}" type="slidenum">
              <a:rPr lang="en-US" smtClean="0"/>
              <a:t>27</a:t>
            </a:fld>
            <a:endParaRPr lang="en-US" dirty="0"/>
          </a:p>
        </p:txBody>
      </p:sp>
    </p:spTree>
    <p:extLst>
      <p:ext uri="{BB962C8B-B14F-4D97-AF65-F5344CB8AC3E}">
        <p14:creationId xmlns:p14="http://schemas.microsoft.com/office/powerpoint/2010/main" val="3869449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AVG Signal Strength</a:t>
            </a:r>
          </a:p>
        </p:txBody>
      </p:sp>
      <p:sp>
        <p:nvSpPr>
          <p:cNvPr id="4" name="Slide Number Placeholder 3"/>
          <p:cNvSpPr>
            <a:spLocks noGrp="1"/>
          </p:cNvSpPr>
          <p:nvPr>
            <p:ph type="sldNum" sz="quarter" idx="5"/>
          </p:nvPr>
        </p:nvSpPr>
        <p:spPr/>
        <p:txBody>
          <a:bodyPr/>
          <a:lstStyle/>
          <a:p>
            <a:fld id="{8D7D3E5B-4BED-B24C-9674-6B6454D04561}" type="slidenum">
              <a:rPr lang="en-US" smtClean="0"/>
              <a:t>29</a:t>
            </a:fld>
            <a:endParaRPr lang="en-US" dirty="0"/>
          </a:p>
        </p:txBody>
      </p:sp>
    </p:spTree>
    <p:extLst>
      <p:ext uri="{BB962C8B-B14F-4D97-AF65-F5344CB8AC3E}">
        <p14:creationId xmlns:p14="http://schemas.microsoft.com/office/powerpoint/2010/main" val="2223472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AVG Signal Strength</a:t>
            </a:r>
          </a:p>
        </p:txBody>
      </p:sp>
      <p:sp>
        <p:nvSpPr>
          <p:cNvPr id="4" name="Slide Number Placeholder 3"/>
          <p:cNvSpPr>
            <a:spLocks noGrp="1"/>
          </p:cNvSpPr>
          <p:nvPr>
            <p:ph type="sldNum" sz="quarter" idx="5"/>
          </p:nvPr>
        </p:nvSpPr>
        <p:spPr/>
        <p:txBody>
          <a:bodyPr/>
          <a:lstStyle/>
          <a:p>
            <a:fld id="{8D7D3E5B-4BED-B24C-9674-6B6454D04561}" type="slidenum">
              <a:rPr lang="en-US" smtClean="0"/>
              <a:t>30</a:t>
            </a:fld>
            <a:endParaRPr lang="en-US" dirty="0"/>
          </a:p>
        </p:txBody>
      </p:sp>
    </p:spTree>
    <p:extLst>
      <p:ext uri="{BB962C8B-B14F-4D97-AF65-F5344CB8AC3E}">
        <p14:creationId xmlns:p14="http://schemas.microsoft.com/office/powerpoint/2010/main" val="2708844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AVG Signal Strength</a:t>
            </a:r>
          </a:p>
        </p:txBody>
      </p:sp>
      <p:sp>
        <p:nvSpPr>
          <p:cNvPr id="4" name="Slide Number Placeholder 3"/>
          <p:cNvSpPr>
            <a:spLocks noGrp="1"/>
          </p:cNvSpPr>
          <p:nvPr>
            <p:ph type="sldNum" sz="quarter" idx="5"/>
          </p:nvPr>
        </p:nvSpPr>
        <p:spPr/>
        <p:txBody>
          <a:bodyPr/>
          <a:lstStyle/>
          <a:p>
            <a:fld id="{8D7D3E5B-4BED-B24C-9674-6B6454D04561}" type="slidenum">
              <a:rPr lang="en-US" smtClean="0"/>
              <a:t>31</a:t>
            </a:fld>
            <a:endParaRPr lang="en-US" dirty="0"/>
          </a:p>
        </p:txBody>
      </p:sp>
    </p:spTree>
    <p:extLst>
      <p:ext uri="{BB962C8B-B14F-4D97-AF65-F5344CB8AC3E}">
        <p14:creationId xmlns:p14="http://schemas.microsoft.com/office/powerpoint/2010/main" val="1080291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ABB2BF"/>
                </a:solidFill>
                <a:effectLst/>
                <a:highlight>
                  <a:srgbClr val="282C34"/>
                </a:highlight>
                <a:latin typeface="Consolas" panose="020B0609020204030204" pitchFamily="49" charset="0"/>
              </a:rPr>
              <a:t>the cross-validation scores are [1. 1. 1. 1. 1.] which is a perfect score. This means that the model is able to predict whether a person will enter a dark space with 100% accuracy. This is likely due to the simplicity of the problem and the strong relationship between signal strength and sensor location.</a:t>
            </a:r>
          </a:p>
        </p:txBody>
      </p:sp>
      <p:sp>
        <p:nvSpPr>
          <p:cNvPr id="4" name="Slide Number Placeholder 3"/>
          <p:cNvSpPr>
            <a:spLocks noGrp="1"/>
          </p:cNvSpPr>
          <p:nvPr>
            <p:ph type="sldNum" sz="quarter" idx="5"/>
          </p:nvPr>
        </p:nvSpPr>
        <p:spPr/>
        <p:txBody>
          <a:bodyPr/>
          <a:lstStyle/>
          <a:p>
            <a:fld id="{8D7D3E5B-4BED-B24C-9674-6B6454D04561}" type="slidenum">
              <a:rPr lang="en-US" smtClean="0"/>
              <a:t>32</a:t>
            </a:fld>
            <a:endParaRPr lang="en-US" dirty="0"/>
          </a:p>
        </p:txBody>
      </p:sp>
    </p:spTree>
    <p:extLst>
      <p:ext uri="{BB962C8B-B14F-4D97-AF65-F5344CB8AC3E}">
        <p14:creationId xmlns:p14="http://schemas.microsoft.com/office/powerpoint/2010/main" val="332749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C792EA"/>
                </a:solidFill>
                <a:effectLst/>
                <a:highlight>
                  <a:srgbClr val="282C34"/>
                </a:highlight>
                <a:latin typeface="Consolas" panose="020B0609020204030204" pitchFamily="49" charset="0"/>
              </a:rPr>
              <a:t>___</a:t>
            </a:r>
            <a:r>
              <a:rPr lang="en-US" b="0" dirty="0">
                <a:solidFill>
                  <a:srgbClr val="ABB2BF"/>
                </a:solidFill>
                <a:effectLst/>
                <a:highlight>
                  <a:srgbClr val="282C34"/>
                </a:highlight>
                <a:latin typeface="Consolas" panose="020B0609020204030204" pitchFamily="49" charset="0"/>
              </a:rPr>
              <a:t>Uniform Coverage___: A grid layout ensures that the sensors cover the space evenly. This is important for Bluetooth signal detection, as it minimizes areas without sensor coverage (i.e., "dark spaces").</a:t>
            </a:r>
          </a:p>
          <a:p>
            <a:br>
              <a:rPr lang="en-US" b="0" dirty="0">
                <a:solidFill>
                  <a:srgbClr val="ABB2BF"/>
                </a:solidFill>
                <a:effectLst/>
                <a:highlight>
                  <a:srgbClr val="282C34"/>
                </a:highlight>
                <a:latin typeface="Consolas" panose="020B0609020204030204" pitchFamily="49" charset="0"/>
              </a:rPr>
            </a:br>
            <a:r>
              <a:rPr lang="en-US" b="0" i="1" dirty="0">
                <a:solidFill>
                  <a:srgbClr val="C792EA"/>
                </a:solidFill>
                <a:effectLst/>
                <a:highlight>
                  <a:srgbClr val="282C34"/>
                </a:highlight>
                <a:latin typeface="Consolas" panose="020B0609020204030204" pitchFamily="49" charset="0"/>
              </a:rPr>
              <a:t>___</a:t>
            </a:r>
            <a:r>
              <a:rPr lang="en-US" b="0" dirty="0">
                <a:solidFill>
                  <a:srgbClr val="ABB2BF"/>
                </a:solidFill>
                <a:effectLst/>
                <a:highlight>
                  <a:srgbClr val="282C34"/>
                </a:highlight>
                <a:latin typeface="Consolas" panose="020B0609020204030204" pitchFamily="49" charset="0"/>
              </a:rPr>
              <a:t>Simplified Analysis___: A regular grid pattern can make it easier to interpret and analyze movement patterns within the space. The data becomes more structured and predictable.</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3808142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33</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34</a:t>
            </a:fld>
            <a:endParaRPr lang="en-US" dirty="0"/>
          </a:p>
        </p:txBody>
      </p:sp>
    </p:spTree>
    <p:extLst>
      <p:ext uri="{BB962C8B-B14F-4D97-AF65-F5344CB8AC3E}">
        <p14:creationId xmlns:p14="http://schemas.microsoft.com/office/powerpoint/2010/main" val="23182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C792EA"/>
                </a:solidFill>
                <a:effectLst/>
                <a:highlight>
                  <a:srgbClr val="282C34"/>
                </a:highlight>
                <a:latin typeface="Consolas" panose="020B0609020204030204" pitchFamily="49" charset="0"/>
              </a:rPr>
              <a:t>___</a:t>
            </a:r>
            <a:r>
              <a:rPr lang="en-US" b="0" dirty="0">
                <a:solidFill>
                  <a:srgbClr val="ABB2BF"/>
                </a:solidFill>
                <a:effectLst/>
                <a:highlight>
                  <a:srgbClr val="282C34"/>
                </a:highlight>
                <a:latin typeface="Consolas" panose="020B0609020204030204" pitchFamily="49" charset="0"/>
              </a:rPr>
              <a:t>Uniform Coverage___: A grid layout ensures that the sensors cover the space evenly. This is important for Bluetooth signal detection, as it minimizes areas without sensor coverage (i.e., "dark spaces").</a:t>
            </a:r>
          </a:p>
          <a:p>
            <a:br>
              <a:rPr lang="en-US" b="0" dirty="0">
                <a:solidFill>
                  <a:srgbClr val="ABB2BF"/>
                </a:solidFill>
                <a:effectLst/>
                <a:highlight>
                  <a:srgbClr val="282C34"/>
                </a:highlight>
                <a:latin typeface="Consolas" panose="020B0609020204030204" pitchFamily="49" charset="0"/>
              </a:rPr>
            </a:br>
            <a:r>
              <a:rPr lang="en-US" b="0" i="1" dirty="0">
                <a:solidFill>
                  <a:srgbClr val="C792EA"/>
                </a:solidFill>
                <a:effectLst/>
                <a:highlight>
                  <a:srgbClr val="282C34"/>
                </a:highlight>
                <a:latin typeface="Consolas" panose="020B0609020204030204" pitchFamily="49" charset="0"/>
              </a:rPr>
              <a:t>___</a:t>
            </a:r>
            <a:r>
              <a:rPr lang="en-US" b="0" dirty="0">
                <a:solidFill>
                  <a:srgbClr val="ABB2BF"/>
                </a:solidFill>
                <a:effectLst/>
                <a:highlight>
                  <a:srgbClr val="282C34"/>
                </a:highlight>
                <a:latin typeface="Consolas" panose="020B0609020204030204" pitchFamily="49" charset="0"/>
              </a:rPr>
              <a:t>Simplified Analysis___: A regular grid pattern can make it easier to interpret and analyze movement patterns within the space. The data becomes more structured and predictable.</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365536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C792EA"/>
                </a:solidFill>
                <a:effectLst/>
                <a:highlight>
                  <a:srgbClr val="282C34"/>
                </a:highlight>
                <a:latin typeface="Consolas" panose="020B0609020204030204" pitchFamily="49" charset="0"/>
              </a:rPr>
              <a:t>___</a:t>
            </a:r>
            <a:r>
              <a:rPr lang="en-US" b="0" dirty="0">
                <a:solidFill>
                  <a:srgbClr val="ABB2BF"/>
                </a:solidFill>
                <a:effectLst/>
                <a:highlight>
                  <a:srgbClr val="282C34"/>
                </a:highlight>
                <a:latin typeface="Consolas" panose="020B0609020204030204" pitchFamily="49" charset="0"/>
              </a:rPr>
              <a:t>Uniform Coverage___: A grid layout ensures that the sensors cover the space evenly. This is important for Bluetooth signal detection, as it minimizes areas without sensor coverage (i.e., "dark spaces").</a:t>
            </a:r>
          </a:p>
          <a:p>
            <a:br>
              <a:rPr lang="en-US" b="0" dirty="0">
                <a:solidFill>
                  <a:srgbClr val="ABB2BF"/>
                </a:solidFill>
                <a:effectLst/>
                <a:highlight>
                  <a:srgbClr val="282C34"/>
                </a:highlight>
                <a:latin typeface="Consolas" panose="020B0609020204030204" pitchFamily="49" charset="0"/>
              </a:rPr>
            </a:br>
            <a:r>
              <a:rPr lang="en-US" b="0" i="1" dirty="0">
                <a:solidFill>
                  <a:srgbClr val="C792EA"/>
                </a:solidFill>
                <a:effectLst/>
                <a:highlight>
                  <a:srgbClr val="282C34"/>
                </a:highlight>
                <a:latin typeface="Consolas" panose="020B0609020204030204" pitchFamily="49" charset="0"/>
              </a:rPr>
              <a:t>___</a:t>
            </a:r>
            <a:r>
              <a:rPr lang="en-US" b="0" dirty="0">
                <a:solidFill>
                  <a:srgbClr val="ABB2BF"/>
                </a:solidFill>
                <a:effectLst/>
                <a:highlight>
                  <a:srgbClr val="282C34"/>
                </a:highlight>
                <a:latin typeface="Consolas" panose="020B0609020204030204" pitchFamily="49" charset="0"/>
              </a:rPr>
              <a:t>Simplified Analysis___: A regular grid pattern can make it easier to interpret and analyze movement patterns within the space. The data becomes more structured and predictable.</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1714886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C792EA"/>
                </a:solidFill>
                <a:effectLst/>
                <a:highlight>
                  <a:srgbClr val="282C34"/>
                </a:highlight>
                <a:latin typeface="Consolas" panose="020B0609020204030204" pitchFamily="49" charset="0"/>
              </a:rPr>
              <a:t>___</a:t>
            </a:r>
            <a:r>
              <a:rPr lang="en-US" b="0" dirty="0">
                <a:solidFill>
                  <a:srgbClr val="ABB2BF"/>
                </a:solidFill>
                <a:effectLst/>
                <a:highlight>
                  <a:srgbClr val="282C34"/>
                </a:highlight>
                <a:latin typeface="Consolas" panose="020B0609020204030204" pitchFamily="49" charset="0"/>
              </a:rPr>
              <a:t>Uniform Coverage___: A grid layout ensures that the sensors cover the space evenly. This is important for Bluetooth signal detection, as it minimizes areas without sensor coverage (i.e., "dark spaces").</a:t>
            </a:r>
          </a:p>
          <a:p>
            <a:br>
              <a:rPr lang="en-US" b="0" dirty="0">
                <a:solidFill>
                  <a:srgbClr val="ABB2BF"/>
                </a:solidFill>
                <a:effectLst/>
                <a:highlight>
                  <a:srgbClr val="282C34"/>
                </a:highlight>
                <a:latin typeface="Consolas" panose="020B0609020204030204" pitchFamily="49" charset="0"/>
              </a:rPr>
            </a:br>
            <a:r>
              <a:rPr lang="en-US" b="0" i="1" dirty="0">
                <a:solidFill>
                  <a:srgbClr val="C792EA"/>
                </a:solidFill>
                <a:effectLst/>
                <a:highlight>
                  <a:srgbClr val="282C34"/>
                </a:highlight>
                <a:latin typeface="Consolas" panose="020B0609020204030204" pitchFamily="49" charset="0"/>
              </a:rPr>
              <a:t>___</a:t>
            </a:r>
            <a:r>
              <a:rPr lang="en-US" b="0" dirty="0">
                <a:solidFill>
                  <a:srgbClr val="ABB2BF"/>
                </a:solidFill>
                <a:effectLst/>
                <a:highlight>
                  <a:srgbClr val="282C34"/>
                </a:highlight>
                <a:latin typeface="Consolas" panose="020B0609020204030204" pitchFamily="49" charset="0"/>
              </a:rPr>
              <a:t>Simplified Analysis___: A regular grid pattern can make it easier to interpret and analyze movement patterns within the space. The data becomes more structured and predictable.</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3613040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 on details in next slides and analysis</a:t>
            </a:r>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1585995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ABB2BF"/>
                </a:solidFill>
                <a:effectLst/>
                <a:highlight>
                  <a:srgbClr val="282C34"/>
                </a:highlight>
                <a:latin typeface="Consolas" panose="020B0609020204030204" pitchFamily="49" charset="0"/>
              </a:rPr>
              <a:t>This decomposition show us the trend, seasonal patterns, and residual noise in our movement data.</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2366963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 on details in next slides and analysis</a:t>
            </a:r>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272716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ABB2BF"/>
                </a:solidFill>
                <a:effectLst/>
                <a:highlight>
                  <a:srgbClr val="282C34"/>
                </a:highlight>
                <a:latin typeface="Consolas" panose="020B0609020204030204" pitchFamily="49" charset="0"/>
              </a:rPr>
              <a:t>Interesting here since we got Monday and Friday as the busiest days . As we can imagine Monday is the start of the week and Friday is the end of the week meaning we need our start of the week motivation and the end of the week relaxation either music or podcast or any other audio that we prefer to listen to for this two days of the week hence the movement is high on these days.( we are connected to our earbuds or headphones more on these days)</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dirty="0"/>
          </a:p>
        </p:txBody>
      </p:sp>
    </p:spTree>
    <p:extLst>
      <p:ext uri="{BB962C8B-B14F-4D97-AF65-F5344CB8AC3E}">
        <p14:creationId xmlns:p14="http://schemas.microsoft.com/office/powerpoint/2010/main" val="109436307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9.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err="1"/>
              <a:t>Floware</a:t>
            </a:r>
            <a:r>
              <a:rPr lang="en-US" dirty="0"/>
              <a:t>: Data sci exercise</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Pyae Sone Kyaw</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Basic Tasks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Time-Series Analysis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1375841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BE67-1EEA-A755-41B5-5FE43C0ED0CE}"/>
              </a:ext>
            </a:extLst>
          </p:cNvPr>
          <p:cNvSpPr>
            <a:spLocks noGrp="1"/>
          </p:cNvSpPr>
          <p:nvPr>
            <p:ph type="title"/>
          </p:nvPr>
        </p:nvSpPr>
        <p:spPr>
          <a:xfrm>
            <a:off x="850168" y="876301"/>
            <a:ext cx="10122632" cy="652054"/>
          </a:xfrm>
        </p:spPr>
        <p:txBody>
          <a:bodyPr anchor="ctr">
            <a:normAutofit/>
          </a:bodyPr>
          <a:lstStyle/>
          <a:p>
            <a:r>
              <a:rPr lang="en-US" dirty="0"/>
              <a:t>Overall Motion Capture</a:t>
            </a:r>
          </a:p>
        </p:txBody>
      </p:sp>
      <p:pic>
        <p:nvPicPr>
          <p:cNvPr id="8" name="Picture Placeholder 7">
            <a:extLst>
              <a:ext uri="{FF2B5EF4-FFF2-40B4-BE49-F238E27FC236}">
                <a16:creationId xmlns:a16="http://schemas.microsoft.com/office/drawing/2014/main" id="{2D972B49-443C-64AB-C534-9934F4289EC2}"/>
              </a:ext>
            </a:extLst>
          </p:cNvPr>
          <p:cNvPicPr>
            <a:picLocks noGrp="1" noChangeAspect="1"/>
          </p:cNvPicPr>
          <p:nvPr>
            <p:ph sz="half" idx="2"/>
          </p:nvPr>
        </p:nvPicPr>
        <p:blipFill>
          <a:blip r:embed="rId2"/>
          <a:stretch/>
        </p:blipFill>
        <p:spPr>
          <a:xfrm>
            <a:off x="850168" y="2004513"/>
            <a:ext cx="10126362" cy="3999912"/>
          </a:xfrm>
          <a:noFill/>
        </p:spPr>
      </p:pic>
      <p:sp>
        <p:nvSpPr>
          <p:cNvPr id="5" name="Footer Placeholder 4">
            <a:extLst>
              <a:ext uri="{FF2B5EF4-FFF2-40B4-BE49-F238E27FC236}">
                <a16:creationId xmlns:a16="http://schemas.microsoft.com/office/drawing/2014/main" id="{ED0CBB7D-2698-7A50-9795-CE19F2F803A4}"/>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D19078AD-9D60-2C09-3288-2435373EB996}"/>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11</a:t>
            </a:fld>
            <a:endParaRPr lang="en-US"/>
          </a:p>
        </p:txBody>
      </p:sp>
    </p:spTree>
    <p:extLst>
      <p:ext uri="{BB962C8B-B14F-4D97-AF65-F5344CB8AC3E}">
        <p14:creationId xmlns:p14="http://schemas.microsoft.com/office/powerpoint/2010/main" val="1092309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BE67-1EEA-A755-41B5-5FE43C0ED0CE}"/>
              </a:ext>
            </a:extLst>
          </p:cNvPr>
          <p:cNvSpPr>
            <a:spLocks noGrp="1"/>
          </p:cNvSpPr>
          <p:nvPr>
            <p:ph type="title"/>
          </p:nvPr>
        </p:nvSpPr>
        <p:spPr>
          <a:xfrm>
            <a:off x="1034684" y="882832"/>
            <a:ext cx="10122632" cy="652054"/>
          </a:xfrm>
        </p:spPr>
        <p:txBody>
          <a:bodyPr anchor="ctr">
            <a:normAutofit fontScale="90000"/>
          </a:bodyPr>
          <a:lstStyle/>
          <a:p>
            <a:r>
              <a:rPr lang="en-US" dirty="0"/>
              <a:t>AVG Motion Capture by Hour</a:t>
            </a:r>
          </a:p>
        </p:txBody>
      </p:sp>
      <p:pic>
        <p:nvPicPr>
          <p:cNvPr id="9" name="Picture 8">
            <a:extLst>
              <a:ext uri="{FF2B5EF4-FFF2-40B4-BE49-F238E27FC236}">
                <a16:creationId xmlns:a16="http://schemas.microsoft.com/office/drawing/2014/main" id="{FB6EDBE5-6F82-284A-A08C-F96A6DADA953}"/>
              </a:ext>
            </a:extLst>
          </p:cNvPr>
          <p:cNvPicPr>
            <a:picLocks noChangeAspect="1"/>
          </p:cNvPicPr>
          <p:nvPr/>
        </p:nvPicPr>
        <p:blipFill>
          <a:blip r:embed="rId2"/>
          <a:stretch>
            <a:fillRect/>
          </a:stretch>
        </p:blipFill>
        <p:spPr>
          <a:xfrm>
            <a:off x="1518057" y="1828800"/>
            <a:ext cx="8790583" cy="4351338"/>
          </a:xfrm>
          <a:prstGeom prst="rect">
            <a:avLst/>
          </a:prstGeom>
          <a:noFill/>
        </p:spPr>
      </p:pic>
      <p:sp>
        <p:nvSpPr>
          <p:cNvPr id="5" name="Footer Placeholder 4">
            <a:extLst>
              <a:ext uri="{FF2B5EF4-FFF2-40B4-BE49-F238E27FC236}">
                <a16:creationId xmlns:a16="http://schemas.microsoft.com/office/drawing/2014/main" id="{ED0CBB7D-2698-7A50-9795-CE19F2F803A4}"/>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D19078AD-9D60-2C09-3288-2435373EB996}"/>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12</a:t>
            </a:fld>
            <a:endParaRPr lang="en-US"/>
          </a:p>
        </p:txBody>
      </p:sp>
    </p:spTree>
    <p:extLst>
      <p:ext uri="{BB962C8B-B14F-4D97-AF65-F5344CB8AC3E}">
        <p14:creationId xmlns:p14="http://schemas.microsoft.com/office/powerpoint/2010/main" val="644010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BE67-1EEA-A755-41B5-5FE43C0ED0CE}"/>
              </a:ext>
            </a:extLst>
          </p:cNvPr>
          <p:cNvSpPr>
            <a:spLocks noGrp="1"/>
          </p:cNvSpPr>
          <p:nvPr>
            <p:ph type="title"/>
          </p:nvPr>
        </p:nvSpPr>
        <p:spPr>
          <a:xfrm>
            <a:off x="850168" y="876301"/>
            <a:ext cx="10122632" cy="652054"/>
          </a:xfrm>
        </p:spPr>
        <p:txBody>
          <a:bodyPr anchor="ctr">
            <a:normAutofit/>
          </a:bodyPr>
          <a:lstStyle/>
          <a:p>
            <a:r>
              <a:rPr lang="en-US" sz="3300" dirty="0"/>
              <a:t>AVG Motion Capture by </a:t>
            </a:r>
            <a:r>
              <a:rPr lang="en-US" sz="3300" dirty="0" err="1"/>
              <a:t>DAy</a:t>
            </a:r>
            <a:endParaRPr lang="en-US" sz="3300" dirty="0"/>
          </a:p>
        </p:txBody>
      </p:sp>
      <p:pic>
        <p:nvPicPr>
          <p:cNvPr id="4" name="Picture 3">
            <a:extLst>
              <a:ext uri="{FF2B5EF4-FFF2-40B4-BE49-F238E27FC236}">
                <a16:creationId xmlns:a16="http://schemas.microsoft.com/office/drawing/2014/main" id="{9C8BE477-E3C9-608B-5517-312EAF0943EC}"/>
              </a:ext>
            </a:extLst>
          </p:cNvPr>
          <p:cNvPicPr>
            <a:picLocks noChangeAspect="1"/>
          </p:cNvPicPr>
          <p:nvPr/>
        </p:nvPicPr>
        <p:blipFill>
          <a:blip r:embed="rId2"/>
          <a:stretch>
            <a:fillRect/>
          </a:stretch>
        </p:blipFill>
        <p:spPr>
          <a:xfrm>
            <a:off x="1518057" y="1828800"/>
            <a:ext cx="8790583" cy="4351338"/>
          </a:xfrm>
          <a:prstGeom prst="rect">
            <a:avLst/>
          </a:prstGeom>
          <a:noFill/>
        </p:spPr>
      </p:pic>
      <p:sp>
        <p:nvSpPr>
          <p:cNvPr id="5" name="Footer Placeholder 4">
            <a:extLst>
              <a:ext uri="{FF2B5EF4-FFF2-40B4-BE49-F238E27FC236}">
                <a16:creationId xmlns:a16="http://schemas.microsoft.com/office/drawing/2014/main" id="{ED0CBB7D-2698-7A50-9795-CE19F2F803A4}"/>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D19078AD-9D60-2C09-3288-2435373EB996}"/>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13</a:t>
            </a:fld>
            <a:endParaRPr lang="en-US"/>
          </a:p>
        </p:txBody>
      </p:sp>
    </p:spTree>
    <p:extLst>
      <p:ext uri="{BB962C8B-B14F-4D97-AF65-F5344CB8AC3E}">
        <p14:creationId xmlns:p14="http://schemas.microsoft.com/office/powerpoint/2010/main" val="1906260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BE67-1EEA-A755-41B5-5FE43C0ED0CE}"/>
              </a:ext>
            </a:extLst>
          </p:cNvPr>
          <p:cNvSpPr>
            <a:spLocks noGrp="1"/>
          </p:cNvSpPr>
          <p:nvPr>
            <p:ph type="title"/>
          </p:nvPr>
        </p:nvSpPr>
        <p:spPr>
          <a:xfrm>
            <a:off x="850168" y="876301"/>
            <a:ext cx="10122632" cy="652054"/>
          </a:xfrm>
        </p:spPr>
        <p:txBody>
          <a:bodyPr anchor="ctr">
            <a:normAutofit/>
          </a:bodyPr>
          <a:lstStyle/>
          <a:p>
            <a:r>
              <a:rPr lang="en-US" dirty="0" err="1"/>
              <a:t>ALL-in</a:t>
            </a:r>
            <a:r>
              <a:rPr lang="en-US" dirty="0"/>
              <a:t>-ALL Capture</a:t>
            </a:r>
          </a:p>
        </p:txBody>
      </p:sp>
      <p:pic>
        <p:nvPicPr>
          <p:cNvPr id="7" name="Picture 6">
            <a:extLst>
              <a:ext uri="{FF2B5EF4-FFF2-40B4-BE49-F238E27FC236}">
                <a16:creationId xmlns:a16="http://schemas.microsoft.com/office/drawing/2014/main" id="{7D99882B-7C7C-939E-B4AC-C31326FFEDFC}"/>
              </a:ext>
            </a:extLst>
          </p:cNvPr>
          <p:cNvPicPr>
            <a:picLocks noChangeAspect="1"/>
          </p:cNvPicPr>
          <p:nvPr/>
        </p:nvPicPr>
        <p:blipFill>
          <a:blip r:embed="rId3"/>
          <a:stretch>
            <a:fillRect/>
          </a:stretch>
        </p:blipFill>
        <p:spPr>
          <a:xfrm>
            <a:off x="2534194" y="1588373"/>
            <a:ext cx="6422049" cy="4591765"/>
          </a:xfrm>
          <a:prstGeom prst="rect">
            <a:avLst/>
          </a:prstGeom>
          <a:noFill/>
        </p:spPr>
      </p:pic>
      <p:sp>
        <p:nvSpPr>
          <p:cNvPr id="5" name="Footer Placeholder 4">
            <a:extLst>
              <a:ext uri="{FF2B5EF4-FFF2-40B4-BE49-F238E27FC236}">
                <a16:creationId xmlns:a16="http://schemas.microsoft.com/office/drawing/2014/main" id="{ED0CBB7D-2698-7A50-9795-CE19F2F803A4}"/>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D19078AD-9D60-2C09-3288-2435373EB996}"/>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14</a:t>
            </a:fld>
            <a:endParaRPr lang="en-US"/>
          </a:p>
        </p:txBody>
      </p:sp>
    </p:spTree>
    <p:extLst>
      <p:ext uri="{BB962C8B-B14F-4D97-AF65-F5344CB8AC3E}">
        <p14:creationId xmlns:p14="http://schemas.microsoft.com/office/powerpoint/2010/main" val="1726945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BE67-1EEA-A755-41B5-5FE43C0ED0CE}"/>
              </a:ext>
            </a:extLst>
          </p:cNvPr>
          <p:cNvSpPr>
            <a:spLocks noGrp="1"/>
          </p:cNvSpPr>
          <p:nvPr>
            <p:ph type="title"/>
          </p:nvPr>
        </p:nvSpPr>
        <p:spPr>
          <a:xfrm>
            <a:off x="609863" y="319752"/>
            <a:ext cx="4567228" cy="1877976"/>
          </a:xfrm>
        </p:spPr>
        <p:txBody>
          <a:bodyPr anchor="t">
            <a:normAutofit fontScale="90000"/>
          </a:bodyPr>
          <a:lstStyle/>
          <a:p>
            <a:r>
              <a:rPr lang="en-US" dirty="0"/>
              <a:t>Decompose and forecast movements relative to sensor positions</a:t>
            </a:r>
          </a:p>
        </p:txBody>
      </p:sp>
      <p:pic>
        <p:nvPicPr>
          <p:cNvPr id="4" name="Picture 3">
            <a:extLst>
              <a:ext uri="{FF2B5EF4-FFF2-40B4-BE49-F238E27FC236}">
                <a16:creationId xmlns:a16="http://schemas.microsoft.com/office/drawing/2014/main" id="{58897728-A17D-EC98-6348-82E05A0CE00E}"/>
              </a:ext>
            </a:extLst>
          </p:cNvPr>
          <p:cNvPicPr>
            <a:picLocks noChangeAspect="1"/>
          </p:cNvPicPr>
          <p:nvPr/>
        </p:nvPicPr>
        <p:blipFill>
          <a:blip r:embed="rId3"/>
          <a:stretch>
            <a:fillRect/>
          </a:stretch>
        </p:blipFill>
        <p:spPr>
          <a:xfrm>
            <a:off x="5930538" y="49917"/>
            <a:ext cx="4804244" cy="6427083"/>
          </a:xfrm>
          <a:prstGeom prst="rect">
            <a:avLst/>
          </a:prstGeom>
          <a:noFill/>
        </p:spPr>
      </p:pic>
      <p:sp>
        <p:nvSpPr>
          <p:cNvPr id="5" name="Footer Placeholder 4">
            <a:extLst>
              <a:ext uri="{FF2B5EF4-FFF2-40B4-BE49-F238E27FC236}">
                <a16:creationId xmlns:a16="http://schemas.microsoft.com/office/drawing/2014/main" id="{ED0CBB7D-2698-7A50-9795-CE19F2F803A4}"/>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D19078AD-9D60-2C09-3288-2435373EB996}"/>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15</a:t>
            </a:fld>
            <a:endParaRPr lang="en-US"/>
          </a:p>
        </p:txBody>
      </p:sp>
    </p:spTree>
    <p:extLst>
      <p:ext uri="{BB962C8B-B14F-4D97-AF65-F5344CB8AC3E}">
        <p14:creationId xmlns:p14="http://schemas.microsoft.com/office/powerpoint/2010/main" val="374820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4F75-D17F-0D66-F0A9-3B80AEB67670}"/>
              </a:ext>
            </a:extLst>
          </p:cNvPr>
          <p:cNvSpPr>
            <a:spLocks noGrp="1"/>
          </p:cNvSpPr>
          <p:nvPr>
            <p:ph type="title"/>
          </p:nvPr>
        </p:nvSpPr>
        <p:spPr/>
        <p:txBody>
          <a:bodyPr/>
          <a:lstStyle/>
          <a:p>
            <a:r>
              <a:rPr lang="en-US" dirty="0"/>
              <a:t>Forecasting Future movements</a:t>
            </a:r>
          </a:p>
        </p:txBody>
      </p:sp>
      <p:pic>
        <p:nvPicPr>
          <p:cNvPr id="7" name="Content Placeholder 6">
            <a:extLst>
              <a:ext uri="{FF2B5EF4-FFF2-40B4-BE49-F238E27FC236}">
                <a16:creationId xmlns:a16="http://schemas.microsoft.com/office/drawing/2014/main" id="{4CA925CC-5363-72B8-58CC-5ECDE8B26B34}"/>
              </a:ext>
            </a:extLst>
          </p:cNvPr>
          <p:cNvPicPr>
            <a:picLocks noGrp="1" noChangeAspect="1"/>
          </p:cNvPicPr>
          <p:nvPr>
            <p:ph sz="half" idx="2"/>
          </p:nvPr>
        </p:nvPicPr>
        <p:blipFill>
          <a:blip r:embed="rId2"/>
          <a:stretch>
            <a:fillRect/>
          </a:stretch>
        </p:blipFill>
        <p:spPr>
          <a:xfrm>
            <a:off x="5572125" y="2105449"/>
            <a:ext cx="5789613" cy="2675677"/>
          </a:xfrm>
        </p:spPr>
      </p:pic>
      <p:sp>
        <p:nvSpPr>
          <p:cNvPr id="4" name="Footer Placeholder 3">
            <a:extLst>
              <a:ext uri="{FF2B5EF4-FFF2-40B4-BE49-F238E27FC236}">
                <a16:creationId xmlns:a16="http://schemas.microsoft.com/office/drawing/2014/main" id="{6B84BA81-7163-EB32-3C16-E6240DD2548C}"/>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B07DFDF-DC6E-9F83-40E6-7AE4B2EC262E}"/>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648149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BE67-1EEA-A755-41B5-5FE43C0ED0CE}"/>
              </a:ext>
            </a:extLst>
          </p:cNvPr>
          <p:cNvSpPr>
            <a:spLocks noGrp="1"/>
          </p:cNvSpPr>
          <p:nvPr>
            <p:ph type="title"/>
          </p:nvPr>
        </p:nvSpPr>
        <p:spPr>
          <a:xfrm>
            <a:off x="850168" y="876301"/>
            <a:ext cx="10122632" cy="652054"/>
          </a:xfrm>
        </p:spPr>
        <p:txBody>
          <a:bodyPr anchor="ctr">
            <a:normAutofit fontScale="90000"/>
          </a:bodyPr>
          <a:lstStyle/>
          <a:p>
            <a:r>
              <a:rPr lang="en-US" dirty="0"/>
              <a:t>movements relative to sensor positions</a:t>
            </a:r>
          </a:p>
        </p:txBody>
      </p:sp>
      <p:sp>
        <p:nvSpPr>
          <p:cNvPr id="5" name="Footer Placeholder 4">
            <a:extLst>
              <a:ext uri="{FF2B5EF4-FFF2-40B4-BE49-F238E27FC236}">
                <a16:creationId xmlns:a16="http://schemas.microsoft.com/office/drawing/2014/main" id="{ED0CBB7D-2698-7A50-9795-CE19F2F803A4}"/>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D19078AD-9D60-2C09-3288-2435373EB996}"/>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17</a:t>
            </a:fld>
            <a:endParaRPr lang="en-US"/>
          </a:p>
        </p:txBody>
      </p:sp>
      <p:pic>
        <p:nvPicPr>
          <p:cNvPr id="4" name="Picture 3">
            <a:extLst>
              <a:ext uri="{FF2B5EF4-FFF2-40B4-BE49-F238E27FC236}">
                <a16:creationId xmlns:a16="http://schemas.microsoft.com/office/drawing/2014/main" id="{0A23E706-DEAB-18A5-47C1-660423CCF128}"/>
              </a:ext>
            </a:extLst>
          </p:cNvPr>
          <p:cNvPicPr>
            <a:picLocks noChangeAspect="1"/>
          </p:cNvPicPr>
          <p:nvPr/>
        </p:nvPicPr>
        <p:blipFill>
          <a:blip r:embed="rId3"/>
          <a:stretch>
            <a:fillRect/>
          </a:stretch>
        </p:blipFill>
        <p:spPr>
          <a:xfrm>
            <a:off x="236437" y="2155371"/>
            <a:ext cx="3592689" cy="3141618"/>
          </a:xfrm>
          <a:prstGeom prst="rect">
            <a:avLst/>
          </a:prstGeom>
        </p:spPr>
      </p:pic>
      <p:pic>
        <p:nvPicPr>
          <p:cNvPr id="9" name="Picture 8">
            <a:extLst>
              <a:ext uri="{FF2B5EF4-FFF2-40B4-BE49-F238E27FC236}">
                <a16:creationId xmlns:a16="http://schemas.microsoft.com/office/drawing/2014/main" id="{50158B65-1ADA-3DC7-E3D8-F31AD7AEE9C5}"/>
              </a:ext>
            </a:extLst>
          </p:cNvPr>
          <p:cNvPicPr>
            <a:picLocks noChangeAspect="1"/>
          </p:cNvPicPr>
          <p:nvPr/>
        </p:nvPicPr>
        <p:blipFill>
          <a:blip r:embed="rId4"/>
          <a:stretch>
            <a:fillRect/>
          </a:stretch>
        </p:blipFill>
        <p:spPr>
          <a:xfrm>
            <a:off x="3829126" y="2096588"/>
            <a:ext cx="3753500" cy="3259184"/>
          </a:xfrm>
          <a:prstGeom prst="rect">
            <a:avLst/>
          </a:prstGeom>
        </p:spPr>
      </p:pic>
      <p:pic>
        <p:nvPicPr>
          <p:cNvPr id="11" name="Picture 10">
            <a:extLst>
              <a:ext uri="{FF2B5EF4-FFF2-40B4-BE49-F238E27FC236}">
                <a16:creationId xmlns:a16="http://schemas.microsoft.com/office/drawing/2014/main" id="{A5584681-5EC2-A244-45F7-F3F0DABC3A4C}"/>
              </a:ext>
            </a:extLst>
          </p:cNvPr>
          <p:cNvPicPr>
            <a:picLocks noChangeAspect="1"/>
          </p:cNvPicPr>
          <p:nvPr/>
        </p:nvPicPr>
        <p:blipFill>
          <a:blip r:embed="rId5"/>
          <a:stretch>
            <a:fillRect/>
          </a:stretch>
        </p:blipFill>
        <p:spPr>
          <a:xfrm>
            <a:off x="7821641" y="2155371"/>
            <a:ext cx="3614890" cy="3161032"/>
          </a:xfrm>
          <a:prstGeom prst="rect">
            <a:avLst/>
          </a:prstGeom>
        </p:spPr>
      </p:pic>
    </p:spTree>
    <p:extLst>
      <p:ext uri="{BB962C8B-B14F-4D97-AF65-F5344CB8AC3E}">
        <p14:creationId xmlns:p14="http://schemas.microsoft.com/office/powerpoint/2010/main" val="1390355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Basic Tasks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Thorough Peak Analysis </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Tree>
    <p:extLst>
      <p:ext uri="{BB962C8B-B14F-4D97-AF65-F5344CB8AC3E}">
        <p14:creationId xmlns:p14="http://schemas.microsoft.com/office/powerpoint/2010/main" val="3612153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B1EF96-DB43-82A7-D8C8-58DB25626CD0}"/>
              </a:ext>
            </a:extLst>
          </p:cNvPr>
          <p:cNvSpPr>
            <a:spLocks noGrp="1"/>
          </p:cNvSpPr>
          <p:nvPr>
            <p:ph type="title"/>
          </p:nvPr>
        </p:nvSpPr>
        <p:spPr>
          <a:xfrm>
            <a:off x="850168" y="876301"/>
            <a:ext cx="10122632" cy="652054"/>
          </a:xfrm>
        </p:spPr>
        <p:txBody>
          <a:bodyPr/>
          <a:lstStyle/>
          <a:p>
            <a:r>
              <a:rPr lang="en-US" dirty="0"/>
              <a:t>Hourly Peak </a:t>
            </a:r>
            <a:r>
              <a:rPr lang="en-US" dirty="0" err="1"/>
              <a:t>TIme</a:t>
            </a:r>
            <a:endParaRPr lang="en-US" dirty="0"/>
          </a:p>
        </p:txBody>
      </p:sp>
      <p:pic>
        <p:nvPicPr>
          <p:cNvPr id="7" name="Picture 6">
            <a:extLst>
              <a:ext uri="{FF2B5EF4-FFF2-40B4-BE49-F238E27FC236}">
                <a16:creationId xmlns:a16="http://schemas.microsoft.com/office/drawing/2014/main" id="{5F07BCDB-510B-7017-ED9F-D548F91C9936}"/>
              </a:ext>
            </a:extLst>
          </p:cNvPr>
          <p:cNvPicPr>
            <a:picLocks noChangeAspect="1"/>
          </p:cNvPicPr>
          <p:nvPr/>
        </p:nvPicPr>
        <p:blipFill>
          <a:blip r:embed="rId2"/>
          <a:stretch>
            <a:fillRect/>
          </a:stretch>
        </p:blipFill>
        <p:spPr>
          <a:xfrm>
            <a:off x="473028" y="2116182"/>
            <a:ext cx="7128037" cy="3528378"/>
          </a:xfrm>
          <a:prstGeom prst="rect">
            <a:avLst/>
          </a:prstGeom>
          <a:noFill/>
        </p:spPr>
      </p:pic>
      <p:sp>
        <p:nvSpPr>
          <p:cNvPr id="4" name="Footer Placeholder 3">
            <a:extLst>
              <a:ext uri="{FF2B5EF4-FFF2-40B4-BE49-F238E27FC236}">
                <a16:creationId xmlns:a16="http://schemas.microsoft.com/office/drawing/2014/main" id="{1A439FC3-5E38-94FA-1ACE-87664BC7334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2F810642-A699-2AE4-7D4C-08CFE5DE177A}"/>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19</a:t>
            </a:fld>
            <a:endParaRPr lang="en-US"/>
          </a:p>
        </p:txBody>
      </p:sp>
      <p:pic>
        <p:nvPicPr>
          <p:cNvPr id="9" name="Picture 8">
            <a:extLst>
              <a:ext uri="{FF2B5EF4-FFF2-40B4-BE49-F238E27FC236}">
                <a16:creationId xmlns:a16="http://schemas.microsoft.com/office/drawing/2014/main" id="{AF8781EA-2838-E67F-E35C-EB437CF85A2B}"/>
              </a:ext>
            </a:extLst>
          </p:cNvPr>
          <p:cNvPicPr>
            <a:picLocks noChangeAspect="1"/>
          </p:cNvPicPr>
          <p:nvPr/>
        </p:nvPicPr>
        <p:blipFill>
          <a:blip r:embed="rId3"/>
          <a:stretch>
            <a:fillRect/>
          </a:stretch>
        </p:blipFill>
        <p:spPr>
          <a:xfrm>
            <a:off x="7813212" y="2953970"/>
            <a:ext cx="3335093" cy="2049104"/>
          </a:xfrm>
          <a:prstGeom prst="rect">
            <a:avLst/>
          </a:prstGeom>
        </p:spPr>
      </p:pic>
    </p:spTree>
    <p:extLst>
      <p:ext uri="{BB962C8B-B14F-4D97-AF65-F5344CB8AC3E}">
        <p14:creationId xmlns:p14="http://schemas.microsoft.com/office/powerpoint/2010/main" val="3834133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Basic Tasks</a:t>
            </a:r>
          </a:p>
          <a:p>
            <a:r>
              <a:rPr lang="en-US" dirty="0"/>
              <a:t>Advanced task</a:t>
            </a:r>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B1EF96-DB43-82A7-D8C8-58DB25626CD0}"/>
              </a:ext>
            </a:extLst>
          </p:cNvPr>
          <p:cNvSpPr>
            <a:spLocks noGrp="1"/>
          </p:cNvSpPr>
          <p:nvPr>
            <p:ph type="title"/>
          </p:nvPr>
        </p:nvSpPr>
        <p:spPr>
          <a:xfrm>
            <a:off x="850168" y="876301"/>
            <a:ext cx="10122632" cy="652054"/>
          </a:xfrm>
        </p:spPr>
        <p:txBody>
          <a:bodyPr anchor="ctr">
            <a:normAutofit/>
          </a:bodyPr>
          <a:lstStyle/>
          <a:p>
            <a:r>
              <a:rPr lang="en-US" dirty="0"/>
              <a:t>Daily Movement Peak</a:t>
            </a:r>
          </a:p>
        </p:txBody>
      </p:sp>
      <p:pic>
        <p:nvPicPr>
          <p:cNvPr id="3" name="Picture 2">
            <a:extLst>
              <a:ext uri="{FF2B5EF4-FFF2-40B4-BE49-F238E27FC236}">
                <a16:creationId xmlns:a16="http://schemas.microsoft.com/office/drawing/2014/main" id="{2363FFEE-388E-C358-5842-AFAC71D01AEF}"/>
              </a:ext>
            </a:extLst>
          </p:cNvPr>
          <p:cNvPicPr>
            <a:picLocks noChangeAspect="1"/>
          </p:cNvPicPr>
          <p:nvPr/>
        </p:nvPicPr>
        <p:blipFill>
          <a:blip r:embed="rId3"/>
          <a:stretch>
            <a:fillRect/>
          </a:stretch>
        </p:blipFill>
        <p:spPr>
          <a:xfrm>
            <a:off x="296059" y="2364377"/>
            <a:ext cx="6803603" cy="3367783"/>
          </a:xfrm>
          <a:prstGeom prst="rect">
            <a:avLst/>
          </a:prstGeom>
          <a:noFill/>
        </p:spPr>
      </p:pic>
      <p:sp>
        <p:nvSpPr>
          <p:cNvPr id="4" name="Footer Placeholder 3">
            <a:extLst>
              <a:ext uri="{FF2B5EF4-FFF2-40B4-BE49-F238E27FC236}">
                <a16:creationId xmlns:a16="http://schemas.microsoft.com/office/drawing/2014/main" id="{1A439FC3-5E38-94FA-1ACE-87664BC7334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2F810642-A699-2AE4-7D4C-08CFE5DE177A}"/>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20</a:t>
            </a:fld>
            <a:endParaRPr lang="en-US"/>
          </a:p>
        </p:txBody>
      </p:sp>
      <p:pic>
        <p:nvPicPr>
          <p:cNvPr id="8" name="Picture 7">
            <a:extLst>
              <a:ext uri="{FF2B5EF4-FFF2-40B4-BE49-F238E27FC236}">
                <a16:creationId xmlns:a16="http://schemas.microsoft.com/office/drawing/2014/main" id="{49DB99A9-7DAC-E4A5-F888-B447938C07B2}"/>
              </a:ext>
            </a:extLst>
          </p:cNvPr>
          <p:cNvPicPr>
            <a:picLocks noChangeAspect="1"/>
          </p:cNvPicPr>
          <p:nvPr/>
        </p:nvPicPr>
        <p:blipFill>
          <a:blip r:embed="rId4"/>
          <a:stretch>
            <a:fillRect/>
          </a:stretch>
        </p:blipFill>
        <p:spPr>
          <a:xfrm>
            <a:off x="7290381" y="2701072"/>
            <a:ext cx="4157719" cy="2546602"/>
          </a:xfrm>
          <a:prstGeom prst="rect">
            <a:avLst/>
          </a:prstGeom>
          <a:noFill/>
        </p:spPr>
      </p:pic>
    </p:spTree>
    <p:extLst>
      <p:ext uri="{BB962C8B-B14F-4D97-AF65-F5344CB8AC3E}">
        <p14:creationId xmlns:p14="http://schemas.microsoft.com/office/powerpoint/2010/main" val="1675917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B1EF96-DB43-82A7-D8C8-58DB25626CD0}"/>
              </a:ext>
            </a:extLst>
          </p:cNvPr>
          <p:cNvSpPr>
            <a:spLocks noGrp="1"/>
          </p:cNvSpPr>
          <p:nvPr>
            <p:ph type="title"/>
          </p:nvPr>
        </p:nvSpPr>
        <p:spPr>
          <a:xfrm>
            <a:off x="850168" y="876301"/>
            <a:ext cx="10122632" cy="652054"/>
          </a:xfrm>
        </p:spPr>
        <p:txBody>
          <a:bodyPr anchor="ctr">
            <a:normAutofit/>
          </a:bodyPr>
          <a:lstStyle/>
          <a:p>
            <a:r>
              <a:rPr lang="en-US" dirty="0"/>
              <a:t>Overall Peak</a:t>
            </a:r>
          </a:p>
        </p:txBody>
      </p:sp>
      <p:pic>
        <p:nvPicPr>
          <p:cNvPr id="9" name="Picture 8">
            <a:extLst>
              <a:ext uri="{FF2B5EF4-FFF2-40B4-BE49-F238E27FC236}">
                <a16:creationId xmlns:a16="http://schemas.microsoft.com/office/drawing/2014/main" id="{CC1C8FEE-3293-1DD0-83D9-23757C6D044C}"/>
              </a:ext>
            </a:extLst>
          </p:cNvPr>
          <p:cNvPicPr>
            <a:picLocks noChangeAspect="1"/>
          </p:cNvPicPr>
          <p:nvPr/>
        </p:nvPicPr>
        <p:blipFill>
          <a:blip r:embed="rId3"/>
          <a:stretch>
            <a:fillRect/>
          </a:stretch>
        </p:blipFill>
        <p:spPr>
          <a:xfrm>
            <a:off x="850168" y="2228434"/>
            <a:ext cx="4967931" cy="3552070"/>
          </a:xfrm>
          <a:prstGeom prst="rect">
            <a:avLst/>
          </a:prstGeom>
          <a:noFill/>
        </p:spPr>
      </p:pic>
      <p:sp>
        <p:nvSpPr>
          <p:cNvPr id="4" name="Footer Placeholder 3">
            <a:extLst>
              <a:ext uri="{FF2B5EF4-FFF2-40B4-BE49-F238E27FC236}">
                <a16:creationId xmlns:a16="http://schemas.microsoft.com/office/drawing/2014/main" id="{1A439FC3-5E38-94FA-1ACE-87664BC7334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2F810642-A699-2AE4-7D4C-08CFE5DE177A}"/>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21</a:t>
            </a:fld>
            <a:endParaRPr lang="en-US"/>
          </a:p>
        </p:txBody>
      </p:sp>
      <p:pic>
        <p:nvPicPr>
          <p:cNvPr id="6" name="Picture 5">
            <a:extLst>
              <a:ext uri="{FF2B5EF4-FFF2-40B4-BE49-F238E27FC236}">
                <a16:creationId xmlns:a16="http://schemas.microsoft.com/office/drawing/2014/main" id="{003CC269-1D86-9923-875F-5908BBCBF05C}"/>
              </a:ext>
            </a:extLst>
          </p:cNvPr>
          <p:cNvPicPr>
            <a:picLocks noChangeAspect="1"/>
          </p:cNvPicPr>
          <p:nvPr/>
        </p:nvPicPr>
        <p:blipFill>
          <a:blip r:embed="rId4"/>
          <a:stretch>
            <a:fillRect/>
          </a:stretch>
        </p:blipFill>
        <p:spPr>
          <a:xfrm>
            <a:off x="6441996" y="1828800"/>
            <a:ext cx="4101136" cy="4351338"/>
          </a:xfrm>
          <a:prstGeom prst="rect">
            <a:avLst/>
          </a:prstGeom>
          <a:noFill/>
        </p:spPr>
      </p:pic>
    </p:spTree>
    <p:extLst>
      <p:ext uri="{BB962C8B-B14F-4D97-AF65-F5344CB8AC3E}">
        <p14:creationId xmlns:p14="http://schemas.microsoft.com/office/powerpoint/2010/main" val="1432519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B1EF96-DB43-82A7-D8C8-58DB25626CD0}"/>
              </a:ext>
            </a:extLst>
          </p:cNvPr>
          <p:cNvSpPr>
            <a:spLocks noGrp="1"/>
          </p:cNvSpPr>
          <p:nvPr>
            <p:ph type="title"/>
          </p:nvPr>
        </p:nvSpPr>
        <p:spPr>
          <a:xfrm>
            <a:off x="850168" y="876301"/>
            <a:ext cx="10122632" cy="652054"/>
          </a:xfrm>
        </p:spPr>
        <p:txBody>
          <a:bodyPr anchor="ctr">
            <a:normAutofit/>
          </a:bodyPr>
          <a:lstStyle/>
          <a:p>
            <a:r>
              <a:rPr lang="en-US" dirty="0"/>
              <a:t>Some Stats</a:t>
            </a:r>
          </a:p>
        </p:txBody>
      </p:sp>
      <p:sp>
        <p:nvSpPr>
          <p:cNvPr id="4" name="Footer Placeholder 3">
            <a:extLst>
              <a:ext uri="{FF2B5EF4-FFF2-40B4-BE49-F238E27FC236}">
                <a16:creationId xmlns:a16="http://schemas.microsoft.com/office/drawing/2014/main" id="{1A439FC3-5E38-94FA-1ACE-87664BC7334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2F810642-A699-2AE4-7D4C-08CFE5DE177A}"/>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22</a:t>
            </a:fld>
            <a:endParaRPr lang="en-US"/>
          </a:p>
        </p:txBody>
      </p:sp>
      <p:pic>
        <p:nvPicPr>
          <p:cNvPr id="3" name="Picture 2">
            <a:extLst>
              <a:ext uri="{FF2B5EF4-FFF2-40B4-BE49-F238E27FC236}">
                <a16:creationId xmlns:a16="http://schemas.microsoft.com/office/drawing/2014/main" id="{5C8A6431-723B-F0F3-FA5A-20B5731FC3BB}"/>
              </a:ext>
            </a:extLst>
          </p:cNvPr>
          <p:cNvPicPr>
            <a:picLocks noChangeAspect="1"/>
          </p:cNvPicPr>
          <p:nvPr/>
        </p:nvPicPr>
        <p:blipFill>
          <a:blip r:embed="rId3"/>
          <a:stretch>
            <a:fillRect/>
          </a:stretch>
        </p:blipFill>
        <p:spPr>
          <a:xfrm>
            <a:off x="7806363" y="2357184"/>
            <a:ext cx="3331238" cy="2566480"/>
          </a:xfrm>
          <a:prstGeom prst="rect">
            <a:avLst/>
          </a:prstGeom>
        </p:spPr>
      </p:pic>
      <p:pic>
        <p:nvPicPr>
          <p:cNvPr id="8" name="Picture 7">
            <a:extLst>
              <a:ext uri="{FF2B5EF4-FFF2-40B4-BE49-F238E27FC236}">
                <a16:creationId xmlns:a16="http://schemas.microsoft.com/office/drawing/2014/main" id="{7B918011-0056-44A0-E4EA-D1B29AA19676}"/>
              </a:ext>
            </a:extLst>
          </p:cNvPr>
          <p:cNvPicPr>
            <a:picLocks noChangeAspect="1"/>
          </p:cNvPicPr>
          <p:nvPr/>
        </p:nvPicPr>
        <p:blipFill>
          <a:blip r:embed="rId4"/>
          <a:stretch>
            <a:fillRect/>
          </a:stretch>
        </p:blipFill>
        <p:spPr>
          <a:xfrm>
            <a:off x="456918" y="2345864"/>
            <a:ext cx="3279059" cy="2665902"/>
          </a:xfrm>
          <a:prstGeom prst="rect">
            <a:avLst/>
          </a:prstGeom>
        </p:spPr>
      </p:pic>
      <p:pic>
        <p:nvPicPr>
          <p:cNvPr id="11" name="Picture 10">
            <a:extLst>
              <a:ext uri="{FF2B5EF4-FFF2-40B4-BE49-F238E27FC236}">
                <a16:creationId xmlns:a16="http://schemas.microsoft.com/office/drawing/2014/main" id="{484E2C38-4BDF-2E1A-F319-05B42363495D}"/>
              </a:ext>
            </a:extLst>
          </p:cNvPr>
          <p:cNvPicPr>
            <a:picLocks noChangeAspect="1"/>
          </p:cNvPicPr>
          <p:nvPr/>
        </p:nvPicPr>
        <p:blipFill>
          <a:blip r:embed="rId5"/>
          <a:stretch>
            <a:fillRect/>
          </a:stretch>
        </p:blipFill>
        <p:spPr>
          <a:xfrm>
            <a:off x="4237528" y="2345864"/>
            <a:ext cx="2992764" cy="2577800"/>
          </a:xfrm>
          <a:prstGeom prst="rect">
            <a:avLst/>
          </a:prstGeom>
        </p:spPr>
      </p:pic>
    </p:spTree>
    <p:extLst>
      <p:ext uri="{BB962C8B-B14F-4D97-AF65-F5344CB8AC3E}">
        <p14:creationId xmlns:p14="http://schemas.microsoft.com/office/powerpoint/2010/main" val="4138028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Basic Tasks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Spatial Analysis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23</a:t>
            </a:fld>
            <a:endParaRPr lang="en-US" dirty="0"/>
          </a:p>
        </p:txBody>
      </p:sp>
    </p:spTree>
    <p:extLst>
      <p:ext uri="{BB962C8B-B14F-4D97-AF65-F5344CB8AC3E}">
        <p14:creationId xmlns:p14="http://schemas.microsoft.com/office/powerpoint/2010/main" val="637407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A6F9D0A-D38E-BA02-8CAC-B40D6B070B54}"/>
              </a:ext>
            </a:extLst>
          </p:cNvPr>
          <p:cNvSpPr>
            <a:spLocks noGrp="1"/>
          </p:cNvSpPr>
          <p:nvPr>
            <p:ph type="title"/>
          </p:nvPr>
        </p:nvSpPr>
        <p:spPr>
          <a:xfrm>
            <a:off x="730250" y="1030357"/>
            <a:ext cx="4975957" cy="2115178"/>
          </a:xfrm>
        </p:spPr>
        <p:txBody>
          <a:bodyPr/>
          <a:lstStyle/>
          <a:p>
            <a:r>
              <a:rPr lang="en-US" dirty="0"/>
              <a:t>the spatial distribution of people</a:t>
            </a:r>
          </a:p>
        </p:txBody>
      </p:sp>
      <p:pic>
        <p:nvPicPr>
          <p:cNvPr id="7" name="Picture 6" descr="A screenshot of a graph&#10;&#10;Description automatically generated">
            <a:extLst>
              <a:ext uri="{FF2B5EF4-FFF2-40B4-BE49-F238E27FC236}">
                <a16:creationId xmlns:a16="http://schemas.microsoft.com/office/drawing/2014/main" id="{295BCDF3-9B82-FA2D-C549-32216F9B5728}"/>
              </a:ext>
            </a:extLst>
          </p:cNvPr>
          <p:cNvPicPr>
            <a:picLocks noChangeAspect="1"/>
          </p:cNvPicPr>
          <p:nvPr/>
        </p:nvPicPr>
        <p:blipFill>
          <a:blip r:embed="rId3"/>
          <a:stretch>
            <a:fillRect/>
          </a:stretch>
        </p:blipFill>
        <p:spPr>
          <a:xfrm>
            <a:off x="5572125" y="946388"/>
            <a:ext cx="5789913" cy="4993800"/>
          </a:xfrm>
          <a:prstGeom prst="rect">
            <a:avLst/>
          </a:prstGeom>
          <a:noFill/>
        </p:spPr>
      </p:pic>
      <p:sp>
        <p:nvSpPr>
          <p:cNvPr id="4" name="Footer Placeholder 3">
            <a:extLst>
              <a:ext uri="{FF2B5EF4-FFF2-40B4-BE49-F238E27FC236}">
                <a16:creationId xmlns:a16="http://schemas.microsoft.com/office/drawing/2014/main" id="{532895C0-C302-666A-D719-A54794EF273C}"/>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2F559CA4-5844-FFB6-D250-380CDB89FC21}"/>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24</a:t>
            </a:fld>
            <a:endParaRPr lang="en-US"/>
          </a:p>
        </p:txBody>
      </p:sp>
    </p:spTree>
    <p:extLst>
      <p:ext uri="{BB962C8B-B14F-4D97-AF65-F5344CB8AC3E}">
        <p14:creationId xmlns:p14="http://schemas.microsoft.com/office/powerpoint/2010/main" val="4069459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A6F9D0A-D38E-BA02-8CAC-B40D6B070B54}"/>
              </a:ext>
            </a:extLst>
          </p:cNvPr>
          <p:cNvSpPr>
            <a:spLocks noGrp="1"/>
          </p:cNvSpPr>
          <p:nvPr>
            <p:ph type="title"/>
          </p:nvPr>
        </p:nvSpPr>
        <p:spPr>
          <a:xfrm>
            <a:off x="846879" y="884902"/>
            <a:ext cx="4567228" cy="1877976"/>
          </a:xfrm>
        </p:spPr>
        <p:txBody>
          <a:bodyPr anchor="t">
            <a:normAutofit/>
          </a:bodyPr>
          <a:lstStyle/>
          <a:p>
            <a:r>
              <a:rPr lang="en-US" sz="3300" dirty="0"/>
              <a:t>Movement pattern Between Sensors</a:t>
            </a:r>
          </a:p>
        </p:txBody>
      </p:sp>
      <p:pic>
        <p:nvPicPr>
          <p:cNvPr id="3" name="Picture 2">
            <a:extLst>
              <a:ext uri="{FF2B5EF4-FFF2-40B4-BE49-F238E27FC236}">
                <a16:creationId xmlns:a16="http://schemas.microsoft.com/office/drawing/2014/main" id="{12B0E281-B2B6-E627-74B2-3C0C606ACBC4}"/>
              </a:ext>
            </a:extLst>
          </p:cNvPr>
          <p:cNvPicPr>
            <a:picLocks noChangeAspect="1"/>
          </p:cNvPicPr>
          <p:nvPr/>
        </p:nvPicPr>
        <p:blipFill>
          <a:blip r:embed="rId3"/>
          <a:stretch>
            <a:fillRect/>
          </a:stretch>
        </p:blipFill>
        <p:spPr>
          <a:xfrm>
            <a:off x="5572125" y="1033237"/>
            <a:ext cx="5789913" cy="4820102"/>
          </a:xfrm>
          <a:prstGeom prst="rect">
            <a:avLst/>
          </a:prstGeom>
          <a:noFill/>
        </p:spPr>
      </p:pic>
      <p:sp>
        <p:nvSpPr>
          <p:cNvPr id="4" name="Footer Placeholder 3">
            <a:extLst>
              <a:ext uri="{FF2B5EF4-FFF2-40B4-BE49-F238E27FC236}">
                <a16:creationId xmlns:a16="http://schemas.microsoft.com/office/drawing/2014/main" id="{532895C0-C302-666A-D719-A54794EF273C}"/>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2F559CA4-5844-FFB6-D250-380CDB89FC21}"/>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25</a:t>
            </a:fld>
            <a:endParaRPr lang="en-US"/>
          </a:p>
        </p:txBody>
      </p:sp>
    </p:spTree>
    <p:extLst>
      <p:ext uri="{BB962C8B-B14F-4D97-AF65-F5344CB8AC3E}">
        <p14:creationId xmlns:p14="http://schemas.microsoft.com/office/powerpoint/2010/main" val="1473031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A6F9D0A-D38E-BA02-8CAC-B40D6B070B54}"/>
              </a:ext>
            </a:extLst>
          </p:cNvPr>
          <p:cNvSpPr>
            <a:spLocks noGrp="1"/>
          </p:cNvSpPr>
          <p:nvPr>
            <p:ph type="title"/>
          </p:nvPr>
        </p:nvSpPr>
        <p:spPr>
          <a:xfrm>
            <a:off x="846879" y="884902"/>
            <a:ext cx="4567228" cy="1877976"/>
          </a:xfrm>
        </p:spPr>
        <p:txBody>
          <a:bodyPr anchor="t">
            <a:normAutofit fontScale="90000"/>
          </a:bodyPr>
          <a:lstStyle/>
          <a:p>
            <a:r>
              <a:rPr lang="en-US" sz="3300" dirty="0"/>
              <a:t>Identify hotspots and low-activity areas</a:t>
            </a:r>
          </a:p>
        </p:txBody>
      </p:sp>
      <p:sp>
        <p:nvSpPr>
          <p:cNvPr id="4" name="Footer Placeholder 3">
            <a:extLst>
              <a:ext uri="{FF2B5EF4-FFF2-40B4-BE49-F238E27FC236}">
                <a16:creationId xmlns:a16="http://schemas.microsoft.com/office/drawing/2014/main" id="{532895C0-C302-666A-D719-A54794EF273C}"/>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2F559CA4-5844-FFB6-D250-380CDB89FC21}"/>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26</a:t>
            </a:fld>
            <a:endParaRPr lang="en-US"/>
          </a:p>
        </p:txBody>
      </p:sp>
      <p:pic>
        <p:nvPicPr>
          <p:cNvPr id="6" name="Picture 5">
            <a:extLst>
              <a:ext uri="{FF2B5EF4-FFF2-40B4-BE49-F238E27FC236}">
                <a16:creationId xmlns:a16="http://schemas.microsoft.com/office/drawing/2014/main" id="{8B9A02D7-2ADB-CDEF-54C8-557B55743E00}"/>
              </a:ext>
            </a:extLst>
          </p:cNvPr>
          <p:cNvPicPr>
            <a:picLocks noChangeAspect="1"/>
          </p:cNvPicPr>
          <p:nvPr/>
        </p:nvPicPr>
        <p:blipFill>
          <a:blip r:embed="rId3"/>
          <a:stretch>
            <a:fillRect/>
          </a:stretch>
        </p:blipFill>
        <p:spPr>
          <a:xfrm>
            <a:off x="5969000" y="884902"/>
            <a:ext cx="5666916" cy="4981848"/>
          </a:xfrm>
          <a:prstGeom prst="rect">
            <a:avLst/>
          </a:prstGeom>
        </p:spPr>
      </p:pic>
    </p:spTree>
    <p:extLst>
      <p:ext uri="{BB962C8B-B14F-4D97-AF65-F5344CB8AC3E}">
        <p14:creationId xmlns:p14="http://schemas.microsoft.com/office/powerpoint/2010/main" val="3200177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A6F9D0A-D38E-BA02-8CAC-B40D6B070B54}"/>
              </a:ext>
            </a:extLst>
          </p:cNvPr>
          <p:cNvSpPr>
            <a:spLocks noGrp="1"/>
          </p:cNvSpPr>
          <p:nvPr>
            <p:ph type="title"/>
          </p:nvPr>
        </p:nvSpPr>
        <p:spPr>
          <a:xfrm>
            <a:off x="846879" y="884902"/>
            <a:ext cx="4567228" cy="1877976"/>
          </a:xfrm>
        </p:spPr>
        <p:txBody>
          <a:bodyPr anchor="t">
            <a:normAutofit/>
          </a:bodyPr>
          <a:lstStyle/>
          <a:p>
            <a:r>
              <a:rPr lang="en-US" sz="3300" dirty="0"/>
              <a:t>Individual Trajectories</a:t>
            </a:r>
          </a:p>
        </p:txBody>
      </p:sp>
      <p:sp>
        <p:nvSpPr>
          <p:cNvPr id="4" name="Footer Placeholder 3">
            <a:extLst>
              <a:ext uri="{FF2B5EF4-FFF2-40B4-BE49-F238E27FC236}">
                <a16:creationId xmlns:a16="http://schemas.microsoft.com/office/drawing/2014/main" id="{532895C0-C302-666A-D719-A54794EF273C}"/>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2F559CA4-5844-FFB6-D250-380CDB89FC21}"/>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27</a:t>
            </a:fld>
            <a:endParaRPr lang="en-US"/>
          </a:p>
        </p:txBody>
      </p:sp>
      <p:pic>
        <p:nvPicPr>
          <p:cNvPr id="3" name="Picture 2">
            <a:extLst>
              <a:ext uri="{FF2B5EF4-FFF2-40B4-BE49-F238E27FC236}">
                <a16:creationId xmlns:a16="http://schemas.microsoft.com/office/drawing/2014/main" id="{46C7A023-D10A-D636-23FD-EBD2A6701545}"/>
              </a:ext>
            </a:extLst>
          </p:cNvPr>
          <p:cNvPicPr>
            <a:picLocks noChangeAspect="1"/>
          </p:cNvPicPr>
          <p:nvPr/>
        </p:nvPicPr>
        <p:blipFill>
          <a:blip r:embed="rId3"/>
          <a:stretch>
            <a:fillRect/>
          </a:stretch>
        </p:blipFill>
        <p:spPr>
          <a:xfrm>
            <a:off x="5414107" y="774700"/>
            <a:ext cx="6099666" cy="5073650"/>
          </a:xfrm>
          <a:prstGeom prst="rect">
            <a:avLst/>
          </a:prstGeom>
        </p:spPr>
      </p:pic>
    </p:spTree>
    <p:extLst>
      <p:ext uri="{BB962C8B-B14F-4D97-AF65-F5344CB8AC3E}">
        <p14:creationId xmlns:p14="http://schemas.microsoft.com/office/powerpoint/2010/main" val="3596851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Advanced Task</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Predictive </a:t>
            </a:r>
            <a:r>
              <a:rPr lang="en-US" dirty="0" err="1"/>
              <a:t>Modellling</a:t>
            </a:r>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28</a:t>
            </a:fld>
            <a:endParaRPr lang="en-US" dirty="0"/>
          </a:p>
        </p:txBody>
      </p:sp>
    </p:spTree>
    <p:extLst>
      <p:ext uri="{BB962C8B-B14F-4D97-AF65-F5344CB8AC3E}">
        <p14:creationId xmlns:p14="http://schemas.microsoft.com/office/powerpoint/2010/main" val="405664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4654B2C-3C43-9D15-37DB-795922F5A052}"/>
              </a:ext>
            </a:extLst>
          </p:cNvPr>
          <p:cNvSpPr>
            <a:spLocks noGrp="1"/>
          </p:cNvSpPr>
          <p:nvPr>
            <p:ph type="title"/>
          </p:nvPr>
        </p:nvSpPr>
        <p:spPr>
          <a:xfrm>
            <a:off x="850168" y="876301"/>
            <a:ext cx="10122632" cy="652054"/>
          </a:xfrm>
        </p:spPr>
        <p:txBody>
          <a:bodyPr/>
          <a:lstStyle/>
          <a:p>
            <a:r>
              <a:rPr lang="en-US" dirty="0"/>
              <a:t>Defining Dark Spaces</a:t>
            </a:r>
          </a:p>
        </p:txBody>
      </p:sp>
      <p:pic>
        <p:nvPicPr>
          <p:cNvPr id="7" name="Picture 6">
            <a:extLst>
              <a:ext uri="{FF2B5EF4-FFF2-40B4-BE49-F238E27FC236}">
                <a16:creationId xmlns:a16="http://schemas.microsoft.com/office/drawing/2014/main" id="{49CB5C1A-3A21-E71A-F39C-40FC605FDCE6}"/>
              </a:ext>
            </a:extLst>
          </p:cNvPr>
          <p:cNvPicPr>
            <a:picLocks noChangeAspect="1"/>
          </p:cNvPicPr>
          <p:nvPr/>
        </p:nvPicPr>
        <p:blipFill>
          <a:blip r:embed="rId3"/>
          <a:stretch>
            <a:fillRect/>
          </a:stretch>
        </p:blipFill>
        <p:spPr>
          <a:xfrm>
            <a:off x="850168" y="2789307"/>
            <a:ext cx="10126362" cy="2430324"/>
          </a:xfrm>
          <a:prstGeom prst="rect">
            <a:avLst/>
          </a:prstGeom>
          <a:noFill/>
        </p:spPr>
      </p:pic>
      <p:sp>
        <p:nvSpPr>
          <p:cNvPr id="4" name="Footer Placeholder 3">
            <a:extLst>
              <a:ext uri="{FF2B5EF4-FFF2-40B4-BE49-F238E27FC236}">
                <a16:creationId xmlns:a16="http://schemas.microsoft.com/office/drawing/2014/main" id="{AEF05ABB-2D1B-6BDE-1D2A-1116FFCA4967}"/>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52FF707-540C-6A71-2E61-F364DD7B4C47}"/>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29</a:t>
            </a:fld>
            <a:endParaRPr lang="en-US"/>
          </a:p>
        </p:txBody>
      </p:sp>
    </p:spTree>
    <p:extLst>
      <p:ext uri="{BB962C8B-B14F-4D97-AF65-F5344CB8AC3E}">
        <p14:creationId xmlns:p14="http://schemas.microsoft.com/office/powerpoint/2010/main" val="134415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t>My name is Pyae Sone Kyaw. You can call me Sone. I’m 24 from Myanmar.</a:t>
            </a:r>
          </a:p>
          <a:p>
            <a:r>
              <a:rPr lang="en-US" dirty="0"/>
              <a:t>I will be a graduate of M1 DSAI- AIT and M2 DANI- TSP.</a:t>
            </a:r>
          </a:p>
          <a:p>
            <a:r>
              <a:rPr lang="en-US" dirty="0"/>
              <a:t>Hoping for Knowledgeable Internship Experience.</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pic>
        <p:nvPicPr>
          <p:cNvPr id="5" name="Picture 4">
            <a:extLst>
              <a:ext uri="{FF2B5EF4-FFF2-40B4-BE49-F238E27FC236}">
                <a16:creationId xmlns:a16="http://schemas.microsoft.com/office/drawing/2014/main" id="{E3D99CC6-32F8-317B-A251-920443F4F07B}"/>
              </a:ext>
            </a:extLst>
          </p:cNvPr>
          <p:cNvPicPr>
            <a:picLocks noChangeAspect="1"/>
          </p:cNvPicPr>
          <p:nvPr/>
        </p:nvPicPr>
        <p:blipFill>
          <a:blip r:embed="rId4"/>
          <a:stretch>
            <a:fillRect/>
          </a:stretch>
        </p:blipFill>
        <p:spPr>
          <a:xfrm>
            <a:off x="846438" y="1540375"/>
            <a:ext cx="3105173" cy="4372007"/>
          </a:xfrm>
          <a:prstGeom prst="rect">
            <a:avLst/>
          </a:prstGeom>
        </p:spPr>
      </p:pic>
    </p:spTree>
    <p:extLst>
      <p:ext uri="{BB962C8B-B14F-4D97-AF65-F5344CB8AC3E}">
        <p14:creationId xmlns:p14="http://schemas.microsoft.com/office/powerpoint/2010/main" val="61250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4654B2C-3C43-9D15-37DB-795922F5A052}"/>
              </a:ext>
            </a:extLst>
          </p:cNvPr>
          <p:cNvSpPr>
            <a:spLocks noGrp="1"/>
          </p:cNvSpPr>
          <p:nvPr>
            <p:ph type="title"/>
          </p:nvPr>
        </p:nvSpPr>
        <p:spPr>
          <a:xfrm>
            <a:off x="850168" y="876301"/>
            <a:ext cx="10122632" cy="652054"/>
          </a:xfrm>
        </p:spPr>
        <p:txBody>
          <a:bodyPr/>
          <a:lstStyle/>
          <a:p>
            <a:r>
              <a:rPr lang="en-US" dirty="0"/>
              <a:t>Train our Model</a:t>
            </a:r>
          </a:p>
        </p:txBody>
      </p:sp>
      <p:sp>
        <p:nvSpPr>
          <p:cNvPr id="4" name="Footer Placeholder 3">
            <a:extLst>
              <a:ext uri="{FF2B5EF4-FFF2-40B4-BE49-F238E27FC236}">
                <a16:creationId xmlns:a16="http://schemas.microsoft.com/office/drawing/2014/main" id="{AEF05ABB-2D1B-6BDE-1D2A-1116FFCA4967}"/>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52FF707-540C-6A71-2E61-F364DD7B4C47}"/>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30</a:t>
            </a:fld>
            <a:endParaRPr lang="en-US"/>
          </a:p>
        </p:txBody>
      </p:sp>
      <p:pic>
        <p:nvPicPr>
          <p:cNvPr id="3" name="Picture 2">
            <a:extLst>
              <a:ext uri="{FF2B5EF4-FFF2-40B4-BE49-F238E27FC236}">
                <a16:creationId xmlns:a16="http://schemas.microsoft.com/office/drawing/2014/main" id="{E2FE06B0-6134-AFC5-3049-720EBECBCE31}"/>
              </a:ext>
            </a:extLst>
          </p:cNvPr>
          <p:cNvPicPr>
            <a:picLocks noChangeAspect="1"/>
          </p:cNvPicPr>
          <p:nvPr/>
        </p:nvPicPr>
        <p:blipFill>
          <a:blip r:embed="rId3"/>
          <a:stretch>
            <a:fillRect/>
          </a:stretch>
        </p:blipFill>
        <p:spPr>
          <a:xfrm>
            <a:off x="6239253" y="1998617"/>
            <a:ext cx="4217965" cy="3506424"/>
          </a:xfrm>
          <a:prstGeom prst="rect">
            <a:avLst/>
          </a:prstGeom>
        </p:spPr>
      </p:pic>
      <p:pic>
        <p:nvPicPr>
          <p:cNvPr id="8" name="Picture 7">
            <a:extLst>
              <a:ext uri="{FF2B5EF4-FFF2-40B4-BE49-F238E27FC236}">
                <a16:creationId xmlns:a16="http://schemas.microsoft.com/office/drawing/2014/main" id="{E02DC276-6CBF-CF40-5C81-40D2187032AB}"/>
              </a:ext>
            </a:extLst>
          </p:cNvPr>
          <p:cNvPicPr>
            <a:picLocks noChangeAspect="1"/>
          </p:cNvPicPr>
          <p:nvPr/>
        </p:nvPicPr>
        <p:blipFill>
          <a:blip r:embed="rId4"/>
          <a:stretch>
            <a:fillRect/>
          </a:stretch>
        </p:blipFill>
        <p:spPr>
          <a:xfrm>
            <a:off x="772050" y="1809206"/>
            <a:ext cx="4743485" cy="4057680"/>
          </a:xfrm>
          <a:prstGeom prst="rect">
            <a:avLst/>
          </a:prstGeom>
        </p:spPr>
      </p:pic>
    </p:spTree>
    <p:extLst>
      <p:ext uri="{BB962C8B-B14F-4D97-AF65-F5344CB8AC3E}">
        <p14:creationId xmlns:p14="http://schemas.microsoft.com/office/powerpoint/2010/main" val="2664302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4654B2C-3C43-9D15-37DB-795922F5A052}"/>
              </a:ext>
            </a:extLst>
          </p:cNvPr>
          <p:cNvSpPr>
            <a:spLocks noGrp="1"/>
          </p:cNvSpPr>
          <p:nvPr>
            <p:ph type="title"/>
          </p:nvPr>
        </p:nvSpPr>
        <p:spPr>
          <a:xfrm>
            <a:off x="850168" y="876301"/>
            <a:ext cx="10122632" cy="652054"/>
          </a:xfrm>
        </p:spPr>
        <p:txBody>
          <a:bodyPr/>
          <a:lstStyle/>
          <a:p>
            <a:r>
              <a:rPr lang="en-US" dirty="0"/>
              <a:t>Feature Importance</a:t>
            </a:r>
          </a:p>
        </p:txBody>
      </p:sp>
      <p:sp>
        <p:nvSpPr>
          <p:cNvPr id="4" name="Footer Placeholder 3">
            <a:extLst>
              <a:ext uri="{FF2B5EF4-FFF2-40B4-BE49-F238E27FC236}">
                <a16:creationId xmlns:a16="http://schemas.microsoft.com/office/drawing/2014/main" id="{AEF05ABB-2D1B-6BDE-1D2A-1116FFCA4967}"/>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52FF707-540C-6A71-2E61-F364DD7B4C47}"/>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31</a:t>
            </a:fld>
            <a:endParaRPr lang="en-US"/>
          </a:p>
        </p:txBody>
      </p:sp>
      <p:pic>
        <p:nvPicPr>
          <p:cNvPr id="6" name="Picture 5">
            <a:extLst>
              <a:ext uri="{FF2B5EF4-FFF2-40B4-BE49-F238E27FC236}">
                <a16:creationId xmlns:a16="http://schemas.microsoft.com/office/drawing/2014/main" id="{3350ED01-ED74-DCDA-1C78-DED6D1859B54}"/>
              </a:ext>
            </a:extLst>
          </p:cNvPr>
          <p:cNvPicPr>
            <a:picLocks noChangeAspect="1"/>
          </p:cNvPicPr>
          <p:nvPr/>
        </p:nvPicPr>
        <p:blipFill>
          <a:blip r:embed="rId3"/>
          <a:stretch>
            <a:fillRect/>
          </a:stretch>
        </p:blipFill>
        <p:spPr>
          <a:xfrm>
            <a:off x="1619794" y="1436277"/>
            <a:ext cx="8324169" cy="4965884"/>
          </a:xfrm>
          <a:prstGeom prst="rect">
            <a:avLst/>
          </a:prstGeom>
        </p:spPr>
      </p:pic>
    </p:spTree>
    <p:extLst>
      <p:ext uri="{BB962C8B-B14F-4D97-AF65-F5344CB8AC3E}">
        <p14:creationId xmlns:p14="http://schemas.microsoft.com/office/powerpoint/2010/main" val="110259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4654B2C-3C43-9D15-37DB-795922F5A052}"/>
              </a:ext>
            </a:extLst>
          </p:cNvPr>
          <p:cNvSpPr>
            <a:spLocks noGrp="1"/>
          </p:cNvSpPr>
          <p:nvPr>
            <p:ph type="title"/>
          </p:nvPr>
        </p:nvSpPr>
        <p:spPr>
          <a:xfrm>
            <a:off x="850168" y="876301"/>
            <a:ext cx="10122632" cy="652054"/>
          </a:xfrm>
        </p:spPr>
        <p:txBody>
          <a:bodyPr/>
          <a:lstStyle/>
          <a:p>
            <a:r>
              <a:rPr lang="en-US" dirty="0"/>
              <a:t>Inference &amp; Evaluation</a:t>
            </a:r>
          </a:p>
        </p:txBody>
      </p:sp>
      <p:sp>
        <p:nvSpPr>
          <p:cNvPr id="4" name="Footer Placeholder 3">
            <a:extLst>
              <a:ext uri="{FF2B5EF4-FFF2-40B4-BE49-F238E27FC236}">
                <a16:creationId xmlns:a16="http://schemas.microsoft.com/office/drawing/2014/main" id="{AEF05ABB-2D1B-6BDE-1D2A-1116FFCA4967}"/>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52FF707-540C-6A71-2E61-F364DD7B4C47}"/>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32</a:t>
            </a:fld>
            <a:endParaRPr lang="en-US"/>
          </a:p>
        </p:txBody>
      </p:sp>
      <p:pic>
        <p:nvPicPr>
          <p:cNvPr id="3" name="Picture 2">
            <a:extLst>
              <a:ext uri="{FF2B5EF4-FFF2-40B4-BE49-F238E27FC236}">
                <a16:creationId xmlns:a16="http://schemas.microsoft.com/office/drawing/2014/main" id="{56FCF17F-BF56-C9FC-AFB0-688FFBFEAC14}"/>
              </a:ext>
            </a:extLst>
          </p:cNvPr>
          <p:cNvPicPr>
            <a:picLocks noChangeAspect="1"/>
          </p:cNvPicPr>
          <p:nvPr/>
        </p:nvPicPr>
        <p:blipFill>
          <a:blip r:embed="rId3"/>
          <a:stretch>
            <a:fillRect/>
          </a:stretch>
        </p:blipFill>
        <p:spPr>
          <a:xfrm>
            <a:off x="445342" y="1926550"/>
            <a:ext cx="10827904" cy="1306507"/>
          </a:xfrm>
          <a:prstGeom prst="rect">
            <a:avLst/>
          </a:prstGeom>
        </p:spPr>
      </p:pic>
      <p:pic>
        <p:nvPicPr>
          <p:cNvPr id="8" name="Picture 7">
            <a:extLst>
              <a:ext uri="{FF2B5EF4-FFF2-40B4-BE49-F238E27FC236}">
                <a16:creationId xmlns:a16="http://schemas.microsoft.com/office/drawing/2014/main" id="{C2DDCF6A-4C12-9A1C-459D-C6453E0E3C4A}"/>
              </a:ext>
            </a:extLst>
          </p:cNvPr>
          <p:cNvPicPr>
            <a:picLocks noChangeAspect="1"/>
          </p:cNvPicPr>
          <p:nvPr/>
        </p:nvPicPr>
        <p:blipFill>
          <a:blip r:embed="rId4"/>
          <a:stretch>
            <a:fillRect/>
          </a:stretch>
        </p:blipFill>
        <p:spPr>
          <a:xfrm>
            <a:off x="1171975" y="3685084"/>
            <a:ext cx="7808740" cy="2748142"/>
          </a:xfrm>
          <a:prstGeom prst="rect">
            <a:avLst/>
          </a:prstGeom>
        </p:spPr>
      </p:pic>
    </p:spTree>
    <p:extLst>
      <p:ext uri="{BB962C8B-B14F-4D97-AF65-F5344CB8AC3E}">
        <p14:creationId xmlns:p14="http://schemas.microsoft.com/office/powerpoint/2010/main" val="98375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Good DATA SCIENCE EXERCISE FOR ME!</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33</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Pyae Sone Kyaw</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34</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Basic Tasks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EDA </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0FA8A1-BCE1-D71D-6C17-C907201A46A2}"/>
              </a:ext>
            </a:extLst>
          </p:cNvPr>
          <p:cNvSpPr>
            <a:spLocks noGrp="1"/>
          </p:cNvSpPr>
          <p:nvPr>
            <p:ph type="title"/>
          </p:nvPr>
        </p:nvSpPr>
        <p:spPr>
          <a:xfrm>
            <a:off x="427851" y="269551"/>
            <a:ext cx="5196572" cy="1877976"/>
          </a:xfrm>
        </p:spPr>
        <p:txBody>
          <a:bodyPr/>
          <a:lstStyle/>
          <a:p>
            <a:r>
              <a:rPr lang="en-US" dirty="0"/>
              <a:t>Visualize the distribution of sensor positions</a:t>
            </a:r>
          </a:p>
        </p:txBody>
      </p:sp>
      <p:pic>
        <p:nvPicPr>
          <p:cNvPr id="8" name="Picture Placeholder 7">
            <a:extLst>
              <a:ext uri="{FF2B5EF4-FFF2-40B4-BE49-F238E27FC236}">
                <a16:creationId xmlns:a16="http://schemas.microsoft.com/office/drawing/2014/main" id="{1FDC1114-8B9F-6727-1D27-9C07A4B589EB}"/>
              </a:ext>
            </a:extLst>
          </p:cNvPr>
          <p:cNvPicPr>
            <a:picLocks noGrp="1" noChangeAspect="1"/>
          </p:cNvPicPr>
          <p:nvPr>
            <p:ph sz="half" idx="2"/>
          </p:nvPr>
        </p:nvPicPr>
        <p:blipFill>
          <a:blip r:embed="rId3"/>
          <a:stretch/>
        </p:blipFill>
        <p:spPr>
          <a:xfrm>
            <a:off x="5572125" y="496767"/>
            <a:ext cx="5789913" cy="5893042"/>
          </a:xfrm>
          <a:noFill/>
        </p:spPr>
      </p:pic>
      <p:sp>
        <p:nvSpPr>
          <p:cNvPr id="5" name="Footer Placeholder 4">
            <a:extLst>
              <a:ext uri="{FF2B5EF4-FFF2-40B4-BE49-F238E27FC236}">
                <a16:creationId xmlns:a16="http://schemas.microsoft.com/office/drawing/2014/main" id="{BC10AAEA-D769-BAFE-3566-60CE982B14A8}"/>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A188B745-251B-8EAB-1D0B-07C593F1175D}"/>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5</a:t>
            </a:fld>
            <a:endParaRPr lang="en-US"/>
          </a:p>
        </p:txBody>
      </p:sp>
    </p:spTree>
    <p:extLst>
      <p:ext uri="{BB962C8B-B14F-4D97-AF65-F5344CB8AC3E}">
        <p14:creationId xmlns:p14="http://schemas.microsoft.com/office/powerpoint/2010/main" val="2496117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0FA8A1-BCE1-D71D-6C17-C907201A46A2}"/>
              </a:ext>
            </a:extLst>
          </p:cNvPr>
          <p:cNvSpPr>
            <a:spLocks noGrp="1"/>
          </p:cNvSpPr>
          <p:nvPr>
            <p:ph type="title"/>
          </p:nvPr>
        </p:nvSpPr>
        <p:spPr>
          <a:xfrm>
            <a:off x="1051560" y="884902"/>
            <a:ext cx="4611189" cy="1877976"/>
          </a:xfrm>
        </p:spPr>
        <p:txBody>
          <a:bodyPr anchor="t">
            <a:normAutofit/>
          </a:bodyPr>
          <a:lstStyle/>
          <a:p>
            <a:r>
              <a:rPr lang="en-US" sz="3100" dirty="0"/>
              <a:t>Trajectories Analysis of some individuals</a:t>
            </a:r>
          </a:p>
        </p:txBody>
      </p:sp>
      <p:pic>
        <p:nvPicPr>
          <p:cNvPr id="7" name="Picture 6">
            <a:extLst>
              <a:ext uri="{FF2B5EF4-FFF2-40B4-BE49-F238E27FC236}">
                <a16:creationId xmlns:a16="http://schemas.microsoft.com/office/drawing/2014/main" id="{84DD45CE-F951-349D-D4C5-72A486A9F81E}"/>
              </a:ext>
            </a:extLst>
          </p:cNvPr>
          <p:cNvPicPr>
            <a:picLocks noChangeAspect="1"/>
          </p:cNvPicPr>
          <p:nvPr/>
        </p:nvPicPr>
        <p:blipFill>
          <a:blip r:embed="rId3"/>
          <a:stretch>
            <a:fillRect/>
          </a:stretch>
        </p:blipFill>
        <p:spPr>
          <a:xfrm>
            <a:off x="5572125" y="1033237"/>
            <a:ext cx="5789913" cy="4820102"/>
          </a:xfrm>
          <a:prstGeom prst="rect">
            <a:avLst/>
          </a:prstGeom>
          <a:noFill/>
        </p:spPr>
      </p:pic>
      <p:sp>
        <p:nvSpPr>
          <p:cNvPr id="5" name="Footer Placeholder 4">
            <a:extLst>
              <a:ext uri="{FF2B5EF4-FFF2-40B4-BE49-F238E27FC236}">
                <a16:creationId xmlns:a16="http://schemas.microsoft.com/office/drawing/2014/main" id="{BC10AAEA-D769-BAFE-3566-60CE982B14A8}"/>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A188B745-251B-8EAB-1D0B-07C593F1175D}"/>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6</a:t>
            </a:fld>
            <a:endParaRPr lang="en-US"/>
          </a:p>
        </p:txBody>
      </p:sp>
    </p:spTree>
    <p:extLst>
      <p:ext uri="{BB962C8B-B14F-4D97-AF65-F5344CB8AC3E}">
        <p14:creationId xmlns:p14="http://schemas.microsoft.com/office/powerpoint/2010/main" val="337017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Basic Tasks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Data Processing </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1984940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0FA8A1-BCE1-D71D-6C17-C907201A46A2}"/>
              </a:ext>
            </a:extLst>
          </p:cNvPr>
          <p:cNvSpPr>
            <a:spLocks noGrp="1"/>
          </p:cNvSpPr>
          <p:nvPr>
            <p:ph type="title"/>
          </p:nvPr>
        </p:nvSpPr>
        <p:spPr>
          <a:xfrm>
            <a:off x="850168" y="876301"/>
            <a:ext cx="10122632" cy="652054"/>
          </a:xfrm>
        </p:spPr>
        <p:txBody>
          <a:bodyPr anchor="ctr">
            <a:normAutofit/>
          </a:bodyPr>
          <a:lstStyle/>
          <a:p>
            <a:r>
              <a:rPr lang="en-US" sz="2300"/>
              <a:t>Missing values</a:t>
            </a:r>
            <a:br>
              <a:rPr lang="en-US" sz="2300"/>
            </a:br>
            <a:r>
              <a:rPr lang="en-US" sz="2300"/>
              <a:t>&amp;Normalization</a:t>
            </a:r>
          </a:p>
        </p:txBody>
      </p:sp>
      <p:pic>
        <p:nvPicPr>
          <p:cNvPr id="8" name="Picture 7">
            <a:extLst>
              <a:ext uri="{FF2B5EF4-FFF2-40B4-BE49-F238E27FC236}">
                <a16:creationId xmlns:a16="http://schemas.microsoft.com/office/drawing/2014/main" id="{DA01E487-F6FD-C9F7-F6DA-29DA94716FC0}"/>
              </a:ext>
            </a:extLst>
          </p:cNvPr>
          <p:cNvPicPr>
            <a:picLocks noChangeAspect="1"/>
          </p:cNvPicPr>
          <p:nvPr/>
        </p:nvPicPr>
        <p:blipFill>
          <a:blip r:embed="rId3"/>
          <a:srcRect l="22718" r="39138" b="1"/>
          <a:stretch/>
        </p:blipFill>
        <p:spPr>
          <a:xfrm>
            <a:off x="850168" y="2229949"/>
            <a:ext cx="4967931" cy="3549039"/>
          </a:xfrm>
          <a:prstGeom prst="rect">
            <a:avLst/>
          </a:prstGeom>
          <a:noFill/>
        </p:spPr>
      </p:pic>
      <p:sp>
        <p:nvSpPr>
          <p:cNvPr id="5" name="Footer Placeholder 4">
            <a:extLst>
              <a:ext uri="{FF2B5EF4-FFF2-40B4-BE49-F238E27FC236}">
                <a16:creationId xmlns:a16="http://schemas.microsoft.com/office/drawing/2014/main" id="{BC10AAEA-D769-BAFE-3566-60CE982B14A8}"/>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p>
        </p:txBody>
      </p:sp>
      <p:sp>
        <p:nvSpPr>
          <p:cNvPr id="6" name="Slide Number Placeholder 5">
            <a:extLst>
              <a:ext uri="{FF2B5EF4-FFF2-40B4-BE49-F238E27FC236}">
                <a16:creationId xmlns:a16="http://schemas.microsoft.com/office/drawing/2014/main" id="{A188B745-251B-8EAB-1D0B-07C593F1175D}"/>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8</a:t>
            </a:fld>
            <a:endParaRPr lang="en-US"/>
          </a:p>
        </p:txBody>
      </p:sp>
      <p:pic>
        <p:nvPicPr>
          <p:cNvPr id="3" name="Picture 2">
            <a:extLst>
              <a:ext uri="{FF2B5EF4-FFF2-40B4-BE49-F238E27FC236}">
                <a16:creationId xmlns:a16="http://schemas.microsoft.com/office/drawing/2014/main" id="{2784BDB4-E5E3-DEBB-F2B6-5F44BC7E6605}"/>
              </a:ext>
            </a:extLst>
          </p:cNvPr>
          <p:cNvPicPr>
            <a:picLocks noChangeAspect="1"/>
          </p:cNvPicPr>
          <p:nvPr/>
        </p:nvPicPr>
        <p:blipFill>
          <a:blip r:embed="rId4"/>
          <a:srcRect r="32829"/>
          <a:stretch/>
        </p:blipFill>
        <p:spPr>
          <a:xfrm>
            <a:off x="6008599" y="2238686"/>
            <a:ext cx="4967931" cy="3531566"/>
          </a:xfrm>
          <a:prstGeom prst="rect">
            <a:avLst/>
          </a:prstGeom>
          <a:noFill/>
        </p:spPr>
      </p:pic>
    </p:spTree>
    <p:extLst>
      <p:ext uri="{BB962C8B-B14F-4D97-AF65-F5344CB8AC3E}">
        <p14:creationId xmlns:p14="http://schemas.microsoft.com/office/powerpoint/2010/main" val="3566413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0FA8A1-BCE1-D71D-6C17-C907201A46A2}"/>
              </a:ext>
            </a:extLst>
          </p:cNvPr>
          <p:cNvSpPr>
            <a:spLocks noGrp="1"/>
          </p:cNvSpPr>
          <p:nvPr>
            <p:ph type="title"/>
          </p:nvPr>
        </p:nvSpPr>
        <p:spPr>
          <a:xfrm>
            <a:off x="850168" y="876301"/>
            <a:ext cx="10122632" cy="652054"/>
          </a:xfrm>
        </p:spPr>
        <p:txBody>
          <a:bodyPr anchor="ctr">
            <a:normAutofit/>
          </a:bodyPr>
          <a:lstStyle/>
          <a:p>
            <a:r>
              <a:rPr lang="en-US" sz="2300" dirty="0"/>
              <a:t>Visualize the coverage area of sensors based on </a:t>
            </a:r>
            <a:r>
              <a:rPr lang="en-US" sz="2300" dirty="0" err="1"/>
              <a:t>sensor_map</a:t>
            </a:r>
            <a:r>
              <a:rPr lang="en-US" sz="2300" dirty="0"/>
              <a:t> </a:t>
            </a:r>
          </a:p>
        </p:txBody>
      </p:sp>
      <p:pic>
        <p:nvPicPr>
          <p:cNvPr id="4" name="Picture 3">
            <a:extLst>
              <a:ext uri="{FF2B5EF4-FFF2-40B4-BE49-F238E27FC236}">
                <a16:creationId xmlns:a16="http://schemas.microsoft.com/office/drawing/2014/main" id="{6CA54EA0-2E0E-A117-5B0C-9D92DC151B79}"/>
              </a:ext>
            </a:extLst>
          </p:cNvPr>
          <p:cNvPicPr>
            <a:picLocks noChangeAspect="1"/>
          </p:cNvPicPr>
          <p:nvPr/>
        </p:nvPicPr>
        <p:blipFill>
          <a:blip r:embed="rId3"/>
          <a:stretch>
            <a:fillRect/>
          </a:stretch>
        </p:blipFill>
        <p:spPr>
          <a:xfrm>
            <a:off x="3440998" y="1828800"/>
            <a:ext cx="4944702" cy="4351338"/>
          </a:xfrm>
          <a:prstGeom prst="rect">
            <a:avLst/>
          </a:prstGeom>
          <a:noFill/>
        </p:spPr>
      </p:pic>
      <p:sp>
        <p:nvSpPr>
          <p:cNvPr id="5" name="Footer Placeholder 4">
            <a:extLst>
              <a:ext uri="{FF2B5EF4-FFF2-40B4-BE49-F238E27FC236}">
                <a16:creationId xmlns:a16="http://schemas.microsoft.com/office/drawing/2014/main" id="{BC10AAEA-D769-BAFE-3566-60CE982B14A8}"/>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A188B745-251B-8EAB-1D0B-07C593F1175D}"/>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9</a:t>
            </a:fld>
            <a:endParaRPr lang="en-US"/>
          </a:p>
        </p:txBody>
      </p:sp>
    </p:spTree>
    <p:extLst>
      <p:ext uri="{BB962C8B-B14F-4D97-AF65-F5344CB8AC3E}">
        <p14:creationId xmlns:p14="http://schemas.microsoft.com/office/powerpoint/2010/main" val="1885368996"/>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101</TotalTime>
  <Words>846</Words>
  <Application>Microsoft Office PowerPoint</Application>
  <PresentationFormat>Widescreen</PresentationFormat>
  <Paragraphs>155</Paragraphs>
  <Slides>34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Black</vt:lpstr>
      <vt:lpstr>Avenir Next LT Pro</vt:lpstr>
      <vt:lpstr>Calibri</vt:lpstr>
      <vt:lpstr>Consolas</vt:lpstr>
      <vt:lpstr>Office Theme</vt:lpstr>
      <vt:lpstr>Floware: Data sci exercise</vt:lpstr>
      <vt:lpstr>AGENDA</vt:lpstr>
      <vt:lpstr>INTRO</vt:lpstr>
      <vt:lpstr>Basic Tasks</vt:lpstr>
      <vt:lpstr>Visualize the distribution of sensor positions</vt:lpstr>
      <vt:lpstr>Trajectories Analysis of some individuals</vt:lpstr>
      <vt:lpstr>Basic Tasks</vt:lpstr>
      <vt:lpstr>Missing values &amp;Normalization</vt:lpstr>
      <vt:lpstr>Visualize the coverage area of sensors based on sensor_map </vt:lpstr>
      <vt:lpstr>Basic Tasks</vt:lpstr>
      <vt:lpstr>Overall Motion Capture</vt:lpstr>
      <vt:lpstr>AVG Motion Capture by Hour</vt:lpstr>
      <vt:lpstr>AVG Motion Capture by DAy</vt:lpstr>
      <vt:lpstr>ALL-in-ALL Capture</vt:lpstr>
      <vt:lpstr>Decompose and forecast movements relative to sensor positions</vt:lpstr>
      <vt:lpstr>Forecasting Future movements</vt:lpstr>
      <vt:lpstr>movements relative to sensor positions</vt:lpstr>
      <vt:lpstr>Basic Tasks</vt:lpstr>
      <vt:lpstr>Hourly Peak TIme</vt:lpstr>
      <vt:lpstr>Daily Movement Peak</vt:lpstr>
      <vt:lpstr>Overall Peak</vt:lpstr>
      <vt:lpstr>Some Stats</vt:lpstr>
      <vt:lpstr>Basic Tasks</vt:lpstr>
      <vt:lpstr>the spatial distribution of people</vt:lpstr>
      <vt:lpstr>Movement pattern Between Sensors</vt:lpstr>
      <vt:lpstr>Identify hotspots and low-activity areas</vt:lpstr>
      <vt:lpstr>Individual Trajectories</vt:lpstr>
      <vt:lpstr>Advanced Task</vt:lpstr>
      <vt:lpstr>Defining Dark Spaces</vt:lpstr>
      <vt:lpstr>Train our Model</vt:lpstr>
      <vt:lpstr>Feature Importance</vt:lpstr>
      <vt:lpstr>Inference &amp; Evaluation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Pyae Sone Kyaw</dc:creator>
  <cp:lastModifiedBy>Pyae Sone KYAW</cp:lastModifiedBy>
  <cp:revision>1</cp:revision>
  <dcterms:created xsi:type="dcterms:W3CDTF">2024-08-05T12:01:47Z</dcterms:created>
  <dcterms:modified xsi:type="dcterms:W3CDTF">2025-11-24T00:49:36Z</dcterms:modified>
</cp:coreProperties>
</file>